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1pPr>
    <a:lvl2pPr marL="0" marR="0" indent="457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2pPr>
    <a:lvl3pPr marL="0" marR="0" indent="914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3pPr>
    <a:lvl4pPr marL="0" marR="0" indent="1371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4pPr>
    <a:lvl5pPr marL="0" marR="0" indent="18288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5pPr>
    <a:lvl6pPr marL="0" marR="0" indent="22860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6pPr>
    <a:lvl7pPr marL="0" marR="0" indent="2743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7pPr>
    <a:lvl8pPr marL="0" marR="0" indent="3200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8pPr>
    <a:lvl9pPr marL="0" marR="0" indent="3657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noFill/>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noFill/>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noFill/>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wholeTbl>
    <a:band2H>
      <a:tcTxStyle/>
      <a:tcStyle>
        <a:tcBdr/>
        <a:fill>
          <a:solidFill>
            <a:schemeClr val="accent1">
              <a:hueOff val="-398243"/>
              <a:satOff val="23908"/>
              <a:lumOff val="10782"/>
            </a:schemeClr>
          </a:solidFill>
        </a:fill>
      </a:tcStyle>
    </a:band2H>
    <a:firstCol>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B9CBD3"/>
          </a:solidFill>
        </a:fill>
      </a:tcStyle>
    </a:firstCol>
    <a:lastRow>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7FA2B6"/>
          </a:solidFill>
        </a:fill>
      </a:tcStyle>
    </a:firstRow>
  </a:tblStyle>
  <a:tblStyle styleId="{EEE7283C-3CF3-47DC-8721-378D4A62B228}" styleName="">
    <a:tblBg/>
    <a:wholeTbl>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wholeTbl>
    <a:band2H>
      <a:tcTxStyle/>
      <a:tcStyle>
        <a:tcBdr/>
        <a:fill>
          <a:solidFill>
            <a:srgbClr val="E6DDDC"/>
          </a:solidFill>
        </a:fill>
      </a:tcStyle>
    </a:band2H>
    <a:firstCol>
      <a:tcTxStyle b="on"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chemeClr val="accent4"/>
          </a:solidFill>
        </a:fill>
      </a:tcStyle>
    </a:firstCol>
    <a:lastRow>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254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DF6581"/>
          </a:solidFill>
        </a:fill>
      </a:tcStyle>
    </a:firstRow>
  </a:tblStyle>
  <a:tblStyle styleId="{CF821DB8-F4EB-4A41-A1BA-3FCAFE7338EE}" styleName="">
    <a:tblBg/>
    <a:wholeTbl>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wholeTbl>
    <a:band2H>
      <a:tcTxStyle/>
      <a:tcStyle>
        <a:tcBdr/>
        <a:fill>
          <a:solidFill>
            <a:schemeClr val="accent6">
              <a:hueOff val="887465"/>
              <a:satOff val="-30004"/>
              <a:lumOff val="6094"/>
            </a:schemeClr>
          </a:solidFill>
        </a:fill>
      </a:tcStyle>
    </a:band2H>
    <a:firstCol>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6">
              <a:hueOff val="430252"/>
              <a:satOff val="-18978"/>
              <a:lumOff val="-19473"/>
            </a:schemeClr>
          </a:solidFill>
        </a:fill>
      </a:tcStyle>
    </a:firstCol>
    <a:lastRow>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lastRow>
    <a:firstRow>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827A37"/>
          </a:solidFill>
        </a:fill>
      </a:tcStyle>
    </a:firstRow>
  </a:tblStyle>
  <a:tblStyle styleId="{33BA23B1-9221-436E-865A-0063620EA4FD}" styleName="">
    <a:tblBg/>
    <a:wholeTbl>
      <a:tcTxStyle b="off" i="off">
        <a:font>
          <a:latin typeface="Proxima Nova"/>
          <a:ea typeface="Proxima Nova"/>
          <a:cs typeface="Proxima Nova"/>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3">
              <a:satOff val="-3883"/>
              <a:lumOff val="14670"/>
            </a:schemeClr>
          </a:solidFill>
        </a:fill>
      </a:tcStyle>
    </a:wholeTbl>
    <a:band2H>
      <a:tcTxStyle/>
      <a:tcStyle>
        <a:tcBdr/>
        <a:fill>
          <a:solidFill>
            <a:srgbClr val="B5AEC4"/>
          </a:solidFill>
        </a:fill>
      </a:tcStyle>
    </a:band2H>
    <a:firstCol>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8C78A6"/>
          </a:solidFill>
        </a:fill>
      </a:tcStyle>
    </a:firstCol>
    <a:la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lastRow>
    <a:fir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firstRow>
  </a:tblStyle>
  <a:tblStyle styleId="{2708684C-4D16-4618-839F-0558EEFCDFE6}"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solidFill>
                <a:srgbClr val="6C6C6C"/>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D5D5D5"/>
          </a:solidFill>
        </a:fill>
      </a:tcStyle>
    </a:firstCol>
    <a:lastRow>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6C6C6C"/>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6C6C6C"/>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92929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4"/>
  </p:normalViewPr>
  <p:slideViewPr>
    <p:cSldViewPr snapToGrid="0" snapToObjects="1">
      <p:cViewPr varScale="1">
        <p:scale>
          <a:sx n="43" d="100"/>
          <a:sy n="43" d="100"/>
        </p:scale>
        <p:origin x="60"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8" name="Shape 158"/>
          <p:cNvSpPr>
            <a:spLocks noGrp="1" noRot="1" noChangeAspect="1"/>
          </p:cNvSpPr>
          <p:nvPr>
            <p:ph type="sldImg"/>
          </p:nvPr>
        </p:nvSpPr>
        <p:spPr>
          <a:xfrm>
            <a:off x="1143000" y="685800"/>
            <a:ext cx="4572000" cy="3429000"/>
          </a:xfrm>
          <a:prstGeom prst="rect">
            <a:avLst/>
          </a:prstGeom>
        </p:spPr>
        <p:txBody>
          <a:bodyPr/>
          <a:lstStyle/>
          <a:p>
            <a:endParaRPr/>
          </a:p>
        </p:txBody>
      </p:sp>
      <p:sp>
        <p:nvSpPr>
          <p:cNvPr id="159" name="Shape 15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2" name="Author and Date"/>
          <p:cNvSpPr txBox="1">
            <a:spLocks noGrp="1"/>
          </p:cNvSpPr>
          <p:nvPr>
            <p:ph type="body" sz="quarter" idx="21" hasCustomPrompt="1"/>
          </p:nvPr>
        </p:nvSpPr>
        <p:spPr>
          <a:xfrm>
            <a:off x="2057400" y="11229761"/>
            <a:ext cx="20269200" cy="845948"/>
          </a:xfrm>
          <a:prstGeom prst="rect">
            <a:avLst/>
          </a:prstGeom>
        </p:spPr>
        <p:txBody>
          <a:bodyPr/>
          <a:lstStyle>
            <a:lvl1pPr>
              <a:defRPr b="0">
                <a:latin typeface="MetaOT-Normal"/>
                <a:ea typeface="MetaOT-Normal"/>
                <a:cs typeface="MetaOT-Normal"/>
                <a:sym typeface="MetaOT-Normal"/>
              </a:defRPr>
            </a:lvl1pPr>
          </a:lstStyle>
          <a:p>
            <a:r>
              <a:t>Author and Date</a:t>
            </a:r>
          </a:p>
        </p:txBody>
      </p:sp>
      <p:sp>
        <p:nvSpPr>
          <p:cNvPr id="13" name="Presentation Title"/>
          <p:cNvSpPr txBox="1">
            <a:spLocks noGrp="1"/>
          </p:cNvSpPr>
          <p:nvPr>
            <p:ph type="title" hasCustomPrompt="1"/>
          </p:nvPr>
        </p:nvSpPr>
        <p:spPr>
          <a:prstGeom prst="rect">
            <a:avLst/>
          </a:prstGeom>
        </p:spPr>
        <p:txBody>
          <a:bodyPr/>
          <a:lstStyle/>
          <a:p>
            <a:r>
              <a:t>Presentation Title</a:t>
            </a: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Statement">
    <p:spTree>
      <p:nvGrpSpPr>
        <p:cNvPr id="1" name=""/>
        <p:cNvGrpSpPr/>
        <p:nvPr/>
      </p:nvGrpSpPr>
      <p:grpSpPr>
        <a:xfrm>
          <a:off x="0" y="0"/>
          <a:ext cx="0" cy="0"/>
          <a:chOff x="0" y="0"/>
          <a:chExt cx="0" cy="0"/>
        </a:xfrm>
      </p:grpSpPr>
      <p:sp>
        <p:nvSpPr>
          <p:cNvPr id="105" name="Rectangle"/>
          <p:cNvSpPr/>
          <p:nvPr/>
        </p:nvSpPr>
        <p:spPr>
          <a:xfrm>
            <a:off x="999500"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06" name="Body Level One…"/>
          <p:cNvSpPr txBox="1">
            <a:spLocks noGrp="1"/>
          </p:cNvSpPr>
          <p:nvPr>
            <p:ph type="body" sz="half" idx="1" hasCustomPrompt="1"/>
          </p:nvPr>
        </p:nvSpPr>
        <p:spPr>
          <a:xfrm>
            <a:off x="2057400" y="4261880"/>
            <a:ext cx="20269200" cy="5061561"/>
          </a:xfrm>
          <a:prstGeom prst="rect">
            <a:avLst/>
          </a:prstGeom>
        </p:spPr>
        <p:txBody>
          <a:bodyPr/>
          <a:lstStyle>
            <a:lvl1pPr>
              <a:defRPr sz="12000" b="0">
                <a:latin typeface="Canela Regular"/>
                <a:ea typeface="Canela Regular"/>
                <a:cs typeface="Canela Regular"/>
                <a:sym typeface="Canela Regular"/>
              </a:defRPr>
            </a:lvl1pPr>
            <a:lvl2pPr>
              <a:defRPr sz="12000" b="0">
                <a:latin typeface="Canela Regular"/>
                <a:ea typeface="Canela Regular"/>
                <a:cs typeface="Canela Regular"/>
                <a:sym typeface="Canela Regular"/>
              </a:defRPr>
            </a:lvl2pPr>
            <a:lvl3pPr>
              <a:defRPr sz="12000" b="0">
                <a:latin typeface="Canela Regular"/>
                <a:ea typeface="Canela Regular"/>
                <a:cs typeface="Canela Regular"/>
                <a:sym typeface="Canela Regular"/>
              </a:defRPr>
            </a:lvl3pPr>
            <a:lvl4pPr>
              <a:defRPr sz="12000" b="0">
                <a:latin typeface="Canela Regular"/>
                <a:ea typeface="Canela Regular"/>
                <a:cs typeface="Canela Regular"/>
                <a:sym typeface="Canela Regular"/>
              </a:defRPr>
            </a:lvl4pPr>
            <a:lvl5pPr>
              <a:defRPr sz="12000" b="0">
                <a:latin typeface="Canela Regular"/>
                <a:ea typeface="Canela Regular"/>
                <a:cs typeface="Canela Regular"/>
                <a:sym typeface="Canela Regular"/>
              </a:defRPr>
            </a:lvl5pPr>
          </a:lstStyle>
          <a:p>
            <a:r>
              <a:t>Statement </a:t>
            </a:r>
          </a:p>
          <a:p>
            <a:pPr lvl="1"/>
            <a:endParaRPr/>
          </a:p>
          <a:p>
            <a:pPr lvl="2"/>
            <a:endParaRPr/>
          </a:p>
          <a:p>
            <a:pPr lvl="3"/>
            <a:endParaRPr/>
          </a:p>
          <a:p>
            <a:pPr lvl="4"/>
            <a:endParaRPr/>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ig Fact">
    <p:spTree>
      <p:nvGrpSpPr>
        <p:cNvPr id="1" name=""/>
        <p:cNvGrpSpPr/>
        <p:nvPr/>
      </p:nvGrpSpPr>
      <p:grpSpPr>
        <a:xfrm>
          <a:off x="0" y="0"/>
          <a:ext cx="0" cy="0"/>
          <a:chOff x="0" y="0"/>
          <a:chExt cx="0" cy="0"/>
        </a:xfrm>
      </p:grpSpPr>
      <p:sp>
        <p:nvSpPr>
          <p:cNvPr id="114" name="Rectangle"/>
          <p:cNvSpPr/>
          <p:nvPr/>
        </p:nvSpPr>
        <p:spPr>
          <a:xfrm>
            <a:off x="1008907" y="1066849"/>
            <a:ext cx="22378886" cy="11582302"/>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15" name="Fact information"/>
          <p:cNvSpPr txBox="1">
            <a:spLocks noGrp="1"/>
          </p:cNvSpPr>
          <p:nvPr>
            <p:ph type="body" sz="quarter" idx="21" hasCustomPrompt="1"/>
          </p:nvPr>
        </p:nvSpPr>
        <p:spPr>
          <a:xfrm>
            <a:off x="2057400" y="8113450"/>
            <a:ext cx="20269200" cy="845948"/>
          </a:xfrm>
          <a:prstGeom prst="rect">
            <a:avLst/>
          </a:prstGeom>
        </p:spPr>
        <p:txBody>
          <a:bodyPr anchor="t"/>
          <a:lstStyle/>
          <a:p>
            <a:r>
              <a:t>Fact information</a:t>
            </a:r>
          </a:p>
        </p:txBody>
      </p:sp>
      <p:sp>
        <p:nvSpPr>
          <p:cNvPr id="116" name="Body Level One…"/>
          <p:cNvSpPr txBox="1">
            <a:spLocks noGrp="1"/>
          </p:cNvSpPr>
          <p:nvPr>
            <p:ph type="body" sz="half" idx="1" hasCustomPrompt="1"/>
          </p:nvPr>
        </p:nvSpPr>
        <p:spPr>
          <a:xfrm>
            <a:off x="2057400" y="3498790"/>
            <a:ext cx="20269200" cy="4814114"/>
          </a:xfrm>
          <a:prstGeom prst="rect">
            <a:avLst/>
          </a:prstGeom>
        </p:spPr>
        <p:txBody>
          <a:bodyPr anchor="b"/>
          <a:lstStyle>
            <a:lvl1pPr defTabSz="2438338">
              <a:lnSpc>
                <a:spcPct val="80000"/>
              </a:lnSpc>
              <a:defRPr sz="25000" b="0" spc="-500">
                <a:latin typeface="+mn-lt"/>
                <a:ea typeface="+mn-ea"/>
                <a:cs typeface="+mn-cs"/>
                <a:sym typeface="Canela Bold"/>
              </a:defRPr>
            </a:lvl1pPr>
            <a:lvl2pPr defTabSz="2438338">
              <a:lnSpc>
                <a:spcPct val="80000"/>
              </a:lnSpc>
              <a:defRPr sz="25000" b="0" spc="-500">
                <a:latin typeface="+mn-lt"/>
                <a:ea typeface="+mn-ea"/>
                <a:cs typeface="+mn-cs"/>
                <a:sym typeface="Canela Bold"/>
              </a:defRPr>
            </a:lvl2pPr>
            <a:lvl3pPr defTabSz="2438338">
              <a:lnSpc>
                <a:spcPct val="80000"/>
              </a:lnSpc>
              <a:defRPr sz="25000" b="0" spc="-500">
                <a:latin typeface="+mn-lt"/>
                <a:ea typeface="+mn-ea"/>
                <a:cs typeface="+mn-cs"/>
                <a:sym typeface="Canela Bold"/>
              </a:defRPr>
            </a:lvl3pPr>
            <a:lvl4pPr defTabSz="2438338">
              <a:lnSpc>
                <a:spcPct val="80000"/>
              </a:lnSpc>
              <a:defRPr sz="25000" b="0" spc="-500">
                <a:latin typeface="+mn-lt"/>
                <a:ea typeface="+mn-ea"/>
                <a:cs typeface="+mn-cs"/>
                <a:sym typeface="Canela Bold"/>
              </a:defRPr>
            </a:lvl4pPr>
            <a:lvl5pPr defTabSz="2438338">
              <a:lnSpc>
                <a:spcPct val="80000"/>
              </a:lnSpc>
              <a:defRPr sz="25000" b="0" spc="-500">
                <a:latin typeface="+mn-lt"/>
                <a:ea typeface="+mn-ea"/>
                <a:cs typeface="+mn-cs"/>
                <a:sym typeface="Canela Bold"/>
              </a:defRPr>
            </a:lvl5pPr>
          </a:lstStyle>
          <a:p>
            <a:r>
              <a:t>100%</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24" name="Rectangle"/>
          <p:cNvSpPr/>
          <p:nvPr/>
        </p:nvSpPr>
        <p:spPr>
          <a:xfrm>
            <a:off x="1008907" y="1064171"/>
            <a:ext cx="22378886" cy="11587658"/>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25" name="Body Level One…"/>
          <p:cNvSpPr txBox="1">
            <a:spLocks noGrp="1"/>
          </p:cNvSpPr>
          <p:nvPr>
            <p:ph type="body" sz="quarter" idx="1" hasCustomPrompt="1"/>
          </p:nvPr>
        </p:nvSpPr>
        <p:spPr>
          <a:xfrm>
            <a:off x="5737745" y="5549900"/>
            <a:ext cx="12908510" cy="2628900"/>
          </a:xfrm>
          <a:prstGeom prst="rect">
            <a:avLst/>
          </a:prstGeom>
        </p:spPr>
        <p:txBody>
          <a:bodyPr/>
          <a:lstStyle>
            <a:lvl1pPr marL="320204" indent="-320204" algn="l" defTabSz="355600">
              <a:lnSpc>
                <a:spcPct val="80000"/>
              </a:lnSpc>
              <a:defRPr sz="7000" b="0">
                <a:latin typeface="Canela Deck Regular"/>
                <a:ea typeface="Canela Deck Regular"/>
                <a:cs typeface="Canela Deck Regular"/>
                <a:sym typeface="Canela Deck Regular"/>
              </a:defRPr>
            </a:lvl1pPr>
            <a:lvl2pPr marL="320204" indent="136995" algn="l" defTabSz="355600">
              <a:lnSpc>
                <a:spcPct val="80000"/>
              </a:lnSpc>
              <a:defRPr sz="7000" b="0">
                <a:latin typeface="Canela Deck Regular"/>
                <a:ea typeface="Canela Deck Regular"/>
                <a:cs typeface="Canela Deck Regular"/>
                <a:sym typeface="Canela Deck Regular"/>
              </a:defRPr>
            </a:lvl2pPr>
            <a:lvl3pPr marL="320204" indent="594195" algn="l" defTabSz="355600">
              <a:lnSpc>
                <a:spcPct val="80000"/>
              </a:lnSpc>
              <a:defRPr sz="7000" b="0">
                <a:latin typeface="Canela Deck Regular"/>
                <a:ea typeface="Canela Deck Regular"/>
                <a:cs typeface="Canela Deck Regular"/>
                <a:sym typeface="Canela Deck Regular"/>
              </a:defRPr>
            </a:lvl3pPr>
            <a:lvl4pPr marL="320204" indent="1051395" algn="l" defTabSz="355600">
              <a:lnSpc>
                <a:spcPct val="80000"/>
              </a:lnSpc>
              <a:defRPr sz="7000" b="0">
                <a:latin typeface="Canela Deck Regular"/>
                <a:ea typeface="Canela Deck Regular"/>
                <a:cs typeface="Canela Deck Regular"/>
                <a:sym typeface="Canela Deck Regular"/>
              </a:defRPr>
            </a:lvl4pPr>
            <a:lvl5pPr marL="320204" indent="1508595" algn="l" defTabSz="355600">
              <a:lnSpc>
                <a:spcPct val="80000"/>
              </a:lnSpc>
              <a:defRPr sz="7000" b="0">
                <a:latin typeface="Canela Deck Regular"/>
                <a:ea typeface="Canela Deck Regular"/>
                <a:cs typeface="Canela Deck Regular"/>
                <a:sym typeface="Canela Deck Regular"/>
              </a:defRPr>
            </a:lvl5pPr>
          </a:lstStyle>
          <a:p>
            <a:r>
              <a:t>“Notable Quote”</a:t>
            </a:r>
          </a:p>
          <a:p>
            <a:pPr lvl="1"/>
            <a:endParaRPr/>
          </a:p>
          <a:p>
            <a:pPr lvl="2"/>
            <a:endParaRPr/>
          </a:p>
          <a:p>
            <a:pPr lvl="3"/>
            <a:endParaRPr/>
          </a:p>
          <a:p>
            <a:pPr lvl="4"/>
            <a:endParaRPr/>
          </a:p>
        </p:txBody>
      </p:sp>
      <p:sp>
        <p:nvSpPr>
          <p:cNvPr id="126" name="Attribution"/>
          <p:cNvSpPr txBox="1">
            <a:spLocks noGrp="1"/>
          </p:cNvSpPr>
          <p:nvPr>
            <p:ph type="body" sz="quarter" idx="21" hasCustomPrompt="1"/>
          </p:nvPr>
        </p:nvSpPr>
        <p:spPr>
          <a:xfrm>
            <a:off x="6100233" y="9999201"/>
            <a:ext cx="12546022" cy="508001"/>
          </a:xfrm>
          <a:prstGeom prst="rect">
            <a:avLst/>
          </a:prstGeom>
        </p:spPr>
        <p:txBody>
          <a:bodyPr anchor="t"/>
          <a:lstStyle>
            <a:lvl1pPr algn="l" defTabSz="355600">
              <a:lnSpc>
                <a:spcPct val="140000"/>
              </a:lnSpc>
              <a:defRPr sz="2700" spc="26"/>
            </a:lvl1pPr>
          </a:lstStyle>
          <a:p>
            <a:r>
              <a:t>Attribution</a:t>
            </a: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34" name="Colourful pile of crushed makeup on a grey background"/>
          <p:cNvSpPr>
            <a:spLocks noGrp="1"/>
          </p:cNvSpPr>
          <p:nvPr>
            <p:ph type="pic" idx="21"/>
          </p:nvPr>
        </p:nvSpPr>
        <p:spPr>
          <a:xfrm>
            <a:off x="12128500" y="-1638300"/>
            <a:ext cx="11341100" cy="17011650"/>
          </a:xfrm>
          <a:prstGeom prst="rect">
            <a:avLst/>
          </a:prstGeom>
        </p:spPr>
        <p:txBody>
          <a:bodyPr lIns="91439" tIns="45719" rIns="91439" bIns="45719" anchor="t">
            <a:noAutofit/>
          </a:bodyPr>
          <a:lstStyle/>
          <a:p>
            <a:endParaRPr/>
          </a:p>
        </p:txBody>
      </p:sp>
      <p:sp>
        <p:nvSpPr>
          <p:cNvPr id="135" name="Close-up view of a makeup palette "/>
          <p:cNvSpPr>
            <a:spLocks noGrp="1"/>
          </p:cNvSpPr>
          <p:nvPr>
            <p:ph type="pic" idx="22"/>
          </p:nvPr>
        </p:nvSpPr>
        <p:spPr>
          <a:xfrm>
            <a:off x="1003300" y="-4737100"/>
            <a:ext cx="11201401" cy="16814800"/>
          </a:xfrm>
          <a:prstGeom prst="rect">
            <a:avLst/>
          </a:prstGeom>
        </p:spPr>
        <p:txBody>
          <a:bodyPr lIns="91439" tIns="45719" rIns="91439" bIns="45719" anchor="t">
            <a:noAutofit/>
          </a:bodyPr>
          <a:lstStyle/>
          <a:p>
            <a:endParaRPr/>
          </a:p>
        </p:txBody>
      </p:sp>
      <p:sp>
        <p:nvSpPr>
          <p:cNvPr id="136" name="Close-up view of crushed makeup and a makeup brush"/>
          <p:cNvSpPr>
            <a:spLocks noGrp="1"/>
          </p:cNvSpPr>
          <p:nvPr>
            <p:ph type="pic" idx="23"/>
          </p:nvPr>
        </p:nvSpPr>
        <p:spPr>
          <a:xfrm>
            <a:off x="1003300" y="1344083"/>
            <a:ext cx="11201400" cy="16806333"/>
          </a:xfrm>
          <a:prstGeom prst="rect">
            <a:avLst/>
          </a:prstGeom>
        </p:spPr>
        <p:txBody>
          <a:bodyPr lIns="91439" tIns="45719" rIns="91439" bIns="45719" anchor="t">
            <a:noAutofit/>
          </a:bodyPr>
          <a:lstStyle/>
          <a:p>
            <a:endParaRPr/>
          </a:p>
        </p:txBody>
      </p:sp>
      <p:sp>
        <p:nvSpPr>
          <p:cNvPr id="137" name="Slide Number"/>
          <p:cNvSpPr txBox="1">
            <a:spLocks noGrp="1"/>
          </p:cNvSpPr>
          <p:nvPr>
            <p:ph type="sldNum" sz="quarter" idx="2"/>
          </p:nvPr>
        </p:nvSpPr>
        <p:spPr>
          <a:xfrm>
            <a:off x="12043207"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44" name="Lipstick of various shades arranged in rows"/>
          <p:cNvSpPr>
            <a:spLocks noGrp="1"/>
          </p:cNvSpPr>
          <p:nvPr>
            <p:ph type="pic" idx="21"/>
          </p:nvPr>
        </p:nvSpPr>
        <p:spPr>
          <a:xfrm>
            <a:off x="800100" y="253554"/>
            <a:ext cx="22783800" cy="15239310"/>
          </a:xfrm>
          <a:prstGeom prst="rect">
            <a:avLst/>
          </a:prstGeom>
        </p:spPr>
        <p:txBody>
          <a:bodyPr lIns="91439" tIns="45719" rIns="91439" bIns="45719" anchor="t">
            <a:noAutofit/>
          </a:bodyPr>
          <a:lstStyle/>
          <a:p>
            <a:endParaRP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52"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p:spTree>
      <p:nvGrpSpPr>
        <p:cNvPr id="1" name=""/>
        <p:cNvGrpSpPr/>
        <p:nvPr/>
      </p:nvGrpSpPr>
      <p:grpSpPr>
        <a:xfrm>
          <a:off x="0" y="0"/>
          <a:ext cx="0" cy="0"/>
          <a:chOff x="0" y="0"/>
          <a:chExt cx="0" cy="0"/>
        </a:xfrm>
      </p:grpSpPr>
      <p:sp>
        <p:nvSpPr>
          <p:cNvPr id="21" name="business-man-with-shipping-containers-PLU857C.jpg"/>
          <p:cNvSpPr>
            <a:spLocks noGrp="1"/>
          </p:cNvSpPr>
          <p:nvPr>
            <p:ph type="pic" idx="21"/>
          </p:nvPr>
        </p:nvSpPr>
        <p:spPr>
          <a:xfrm>
            <a:off x="1003300" y="-1539875"/>
            <a:ext cx="22377400" cy="16783051"/>
          </a:xfrm>
          <a:prstGeom prst="rect">
            <a:avLst/>
          </a:prstGeom>
        </p:spPr>
        <p:txBody>
          <a:bodyPr lIns="91439" tIns="45719" rIns="91439" bIns="45719" anchor="t">
            <a:noAutofit/>
          </a:bodyPr>
          <a:lstStyle/>
          <a:p>
            <a:endParaRPr/>
          </a:p>
        </p:txBody>
      </p:sp>
      <p:sp>
        <p:nvSpPr>
          <p:cNvPr id="22" name="Author and Date"/>
          <p:cNvSpPr txBox="1">
            <a:spLocks noGrp="1"/>
          </p:cNvSpPr>
          <p:nvPr>
            <p:ph type="body" sz="quarter" idx="22" hasCustomPrompt="1"/>
          </p:nvPr>
        </p:nvSpPr>
        <p:spPr>
          <a:xfrm>
            <a:off x="2057400" y="11229761"/>
            <a:ext cx="20269200" cy="845948"/>
          </a:xfrm>
          <a:prstGeom prst="rect">
            <a:avLst/>
          </a:prstGeom>
        </p:spPr>
        <p:txBody>
          <a:bodyPr/>
          <a:lstStyle>
            <a:lvl1pPr>
              <a:defRPr b="0">
                <a:solidFill>
                  <a:srgbClr val="FFFFFF"/>
                </a:solidFill>
                <a:latin typeface="MetaOT-Normal"/>
                <a:ea typeface="MetaOT-Normal"/>
                <a:cs typeface="MetaOT-Normal"/>
                <a:sym typeface="MetaOT-Normal"/>
              </a:defRPr>
            </a:lvl1pPr>
          </a:lstStyle>
          <a:p>
            <a:r>
              <a:t>Author and Date</a:t>
            </a:r>
          </a:p>
        </p:txBody>
      </p:sp>
      <p:sp>
        <p:nvSpPr>
          <p:cNvPr id="23" name="Presentation Title"/>
          <p:cNvSpPr txBox="1">
            <a:spLocks noGrp="1"/>
          </p:cNvSpPr>
          <p:nvPr>
            <p:ph type="title" hasCustomPrompt="1"/>
          </p:nvPr>
        </p:nvSpPr>
        <p:spPr>
          <a:xfrm>
            <a:off x="2057400" y="2865468"/>
            <a:ext cx="20269200" cy="5359401"/>
          </a:xfrm>
          <a:prstGeom prst="rect">
            <a:avLst/>
          </a:prstGeom>
        </p:spPr>
        <p:txBody>
          <a:bodyPr/>
          <a:lstStyle>
            <a:lvl1pPr>
              <a:defRPr>
                <a:solidFill>
                  <a:srgbClr val="FFFFFF"/>
                </a:solidFill>
              </a:defRPr>
            </a:lvl1pPr>
          </a:lstStyle>
          <a:p>
            <a:r>
              <a:t>Presentation Title</a:t>
            </a:r>
          </a:p>
        </p:txBody>
      </p:sp>
      <p:sp>
        <p:nvSpPr>
          <p:cNvPr id="24"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31" name="Colourful pile of crushed makeup on a grey background"/>
          <p:cNvSpPr>
            <a:spLocks noGrp="1"/>
          </p:cNvSpPr>
          <p:nvPr>
            <p:ph type="pic" idx="21"/>
          </p:nvPr>
        </p:nvSpPr>
        <p:spPr>
          <a:xfrm>
            <a:off x="12192000" y="-1540805"/>
            <a:ext cx="11188700" cy="16783051"/>
          </a:xfrm>
          <a:prstGeom prst="rect">
            <a:avLst/>
          </a:prstGeom>
        </p:spPr>
        <p:txBody>
          <a:bodyPr lIns="91439" tIns="45719" rIns="91439" bIns="45719" anchor="t">
            <a:noAutofit/>
          </a:bodyPr>
          <a:lstStyle/>
          <a:p>
            <a:endParaRPr/>
          </a:p>
        </p:txBody>
      </p:sp>
      <p:sp>
        <p:nvSpPr>
          <p:cNvPr id="32" name="Rectangle"/>
          <p:cNvSpPr/>
          <p:nvPr/>
        </p:nvSpPr>
        <p:spPr>
          <a:xfrm>
            <a:off x="1008955" y="1064815"/>
            <a:ext cx="11190189" cy="11586370"/>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3" name="Author and Date"/>
          <p:cNvSpPr txBox="1">
            <a:spLocks noGrp="1"/>
          </p:cNvSpPr>
          <p:nvPr>
            <p:ph type="body" sz="quarter" idx="22" hasCustomPrompt="1"/>
          </p:nvPr>
        </p:nvSpPr>
        <p:spPr>
          <a:xfrm>
            <a:off x="1803400" y="11229761"/>
            <a:ext cx="9601200" cy="845948"/>
          </a:xfrm>
          <a:prstGeom prst="rect">
            <a:avLst/>
          </a:prstGeom>
        </p:spPr>
        <p:txBody>
          <a:bodyPr/>
          <a:lstStyle/>
          <a:p>
            <a:r>
              <a:t>Author and Date</a:t>
            </a:r>
          </a:p>
        </p:txBody>
      </p:sp>
      <p:sp>
        <p:nvSpPr>
          <p:cNvPr id="34" name="Slide Title"/>
          <p:cNvSpPr txBox="1">
            <a:spLocks noGrp="1"/>
          </p:cNvSpPr>
          <p:nvPr>
            <p:ph type="title" hasCustomPrompt="1"/>
          </p:nvPr>
        </p:nvSpPr>
        <p:spPr>
          <a:xfrm>
            <a:off x="1803400" y="4483100"/>
            <a:ext cx="9601200" cy="4191000"/>
          </a:xfrm>
          <a:prstGeom prst="rect">
            <a:avLst/>
          </a:prstGeom>
        </p:spPr>
        <p:txBody>
          <a:bodyPr anchor="ctr"/>
          <a:lstStyle>
            <a:lvl1pPr>
              <a:lnSpc>
                <a:spcPct val="70000"/>
              </a:lnSpc>
              <a:defRPr sz="12000">
                <a:latin typeface="+mn-lt"/>
                <a:ea typeface="+mn-ea"/>
                <a:cs typeface="+mn-cs"/>
                <a:sym typeface="Canela Bold"/>
              </a:defRPr>
            </a:lvl1pPr>
          </a:lstStyle>
          <a:p>
            <a:r>
              <a:t>Slide Title</a:t>
            </a:r>
          </a:p>
        </p:txBody>
      </p:sp>
      <p:sp>
        <p:nvSpPr>
          <p:cNvPr id="35"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42" name="Rectangle"/>
          <p:cNvSpPr/>
          <p:nvPr/>
        </p:nvSpPr>
        <p:spPr>
          <a:xfrm>
            <a:off x="1008907" y="1067048"/>
            <a:ext cx="22378886" cy="11581904"/>
          </a:xfrm>
          <a:prstGeom prst="rect">
            <a:avLst/>
          </a:prstGeom>
          <a:solidFill>
            <a:schemeClr val="accent1">
              <a:hueOff val="-398243"/>
              <a:satOff val="23908"/>
              <a:lumOff val="10782"/>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43"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44" name="Slide Title"/>
          <p:cNvSpPr txBox="1">
            <a:spLocks noGrp="1"/>
          </p:cNvSpPr>
          <p:nvPr>
            <p:ph type="title" hasCustomPrompt="1"/>
          </p:nvPr>
        </p:nvSpPr>
        <p:spPr>
          <a:xfrm>
            <a:off x="2057400" y="1060698"/>
            <a:ext cx="20269200" cy="2279402"/>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45" name="Body Level One…"/>
          <p:cNvSpPr txBox="1">
            <a:spLocks noGrp="1"/>
          </p:cNvSpPr>
          <p:nvPr>
            <p:ph type="body" idx="1" hasCustomPrompt="1"/>
          </p:nvPr>
        </p:nvSpPr>
        <p:spPr>
          <a:xfrm>
            <a:off x="2056037" y="4647009"/>
            <a:ext cx="20271926" cy="6957368"/>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53" name="Rectangle"/>
          <p:cNvSpPr/>
          <p:nvPr/>
        </p:nvSpPr>
        <p:spPr>
          <a:xfrm>
            <a:off x="12192000" y="2079724"/>
            <a:ext cx="11188700" cy="9550401"/>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5" name="Body Level One…"/>
          <p:cNvSpPr txBox="1">
            <a:spLocks noGrp="1"/>
          </p:cNvSpPr>
          <p:nvPr>
            <p:ph type="body" idx="1" hasCustomPrompt="1"/>
          </p:nvPr>
        </p:nvSpPr>
        <p:spPr>
          <a:xfrm>
            <a:off x="2058458" y="3677751"/>
            <a:ext cx="20264297" cy="6956178"/>
          </a:xfrm>
          <a:prstGeom prst="rect">
            <a:avLst/>
          </a:prstGeom>
        </p:spPr>
        <p:txBody>
          <a:bodyPr numCol="2" spcCol="2314058"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56"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63" name="Various makeup products on a pink background"/>
          <p:cNvSpPr>
            <a:spLocks noGrp="1"/>
          </p:cNvSpPr>
          <p:nvPr>
            <p:ph type="pic" idx="21"/>
          </p:nvPr>
        </p:nvSpPr>
        <p:spPr>
          <a:xfrm>
            <a:off x="11700889" y="-1027620"/>
            <a:ext cx="12288856" cy="15023089"/>
          </a:xfrm>
          <a:prstGeom prst="rect">
            <a:avLst/>
          </a:prstGeom>
        </p:spPr>
        <p:txBody>
          <a:bodyPr lIns="91439" tIns="45719" rIns="91439" bIns="45719" anchor="t">
            <a:noAutofit/>
          </a:bodyPr>
          <a:lstStyle/>
          <a:p>
            <a:endParaRPr/>
          </a:p>
        </p:txBody>
      </p:sp>
      <p:sp>
        <p:nvSpPr>
          <p:cNvPr id="6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65" name="Slide Subtitle"/>
          <p:cNvSpPr txBox="1">
            <a:spLocks noGrp="1"/>
          </p:cNvSpPr>
          <p:nvPr>
            <p:ph type="body" sz="quarter" idx="22" hasCustomPrompt="1"/>
          </p:nvPr>
        </p:nvSpPr>
        <p:spPr>
          <a:xfrm>
            <a:off x="1802037" y="4375086"/>
            <a:ext cx="9603926" cy="845948"/>
          </a:xfrm>
          <a:prstGeom prst="rect">
            <a:avLst/>
          </a:prstGeom>
        </p:spPr>
        <p:txBody>
          <a:bodyPr/>
          <a:lstStyle/>
          <a:p>
            <a:r>
              <a:t>Slide Subtitle</a:t>
            </a:r>
          </a:p>
        </p:txBody>
      </p:sp>
      <p:sp>
        <p:nvSpPr>
          <p:cNvPr id="66" name="Slide Title"/>
          <p:cNvSpPr txBox="1">
            <a:spLocks noGrp="1"/>
          </p:cNvSpPr>
          <p:nvPr>
            <p:ph type="title" hasCustomPrompt="1"/>
          </p:nvPr>
        </p:nvSpPr>
        <p:spPr>
          <a:xfrm>
            <a:off x="1802060" y="1640061"/>
            <a:ext cx="9601348" cy="2798379"/>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67" name="Body Level One…"/>
          <p:cNvSpPr txBox="1">
            <a:spLocks noGrp="1"/>
          </p:cNvSpPr>
          <p:nvPr>
            <p:ph type="body" sz="quarter" idx="1" hasCustomPrompt="1"/>
          </p:nvPr>
        </p:nvSpPr>
        <p:spPr>
          <a:xfrm>
            <a:off x="1802037" y="5778500"/>
            <a:ext cx="9596832" cy="6110784"/>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68"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Section">
    <p:spTree>
      <p:nvGrpSpPr>
        <p:cNvPr id="1" name=""/>
        <p:cNvGrpSpPr/>
        <p:nvPr/>
      </p:nvGrpSpPr>
      <p:grpSpPr>
        <a:xfrm>
          <a:off x="0" y="0"/>
          <a:ext cx="0" cy="0"/>
          <a:chOff x="0" y="0"/>
          <a:chExt cx="0" cy="0"/>
        </a:xfrm>
      </p:grpSpPr>
      <p:sp>
        <p:nvSpPr>
          <p:cNvPr id="75" name="Rectangle"/>
          <p:cNvSpPr/>
          <p:nvPr/>
        </p:nvSpPr>
        <p:spPr>
          <a:xfrm>
            <a:off x="1002557" y="1068834"/>
            <a:ext cx="22378886" cy="11578332"/>
          </a:xfrm>
          <a:prstGeom prst="rect">
            <a:avLst/>
          </a:prstGeom>
          <a:solidFill>
            <a:srgbClr val="7CA0B2"/>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76" name="Section Title"/>
          <p:cNvSpPr txBox="1">
            <a:spLocks noGrp="1"/>
          </p:cNvSpPr>
          <p:nvPr>
            <p:ph type="title" hasCustomPrompt="1"/>
          </p:nvPr>
        </p:nvSpPr>
        <p:spPr>
          <a:xfrm>
            <a:off x="2057400" y="4196048"/>
            <a:ext cx="20269200" cy="5213153"/>
          </a:xfrm>
          <a:prstGeom prst="rect">
            <a:avLst/>
          </a:prstGeom>
        </p:spPr>
        <p:txBody>
          <a:bodyPr anchor="ctr"/>
          <a:lstStyle>
            <a:lvl1pPr>
              <a:lnSpc>
                <a:spcPct val="90000"/>
              </a:lnSpc>
              <a:defRPr sz="12000">
                <a:solidFill>
                  <a:srgbClr val="FFFFFF"/>
                </a:solidFill>
                <a:latin typeface="Canela Regular"/>
                <a:ea typeface="Canela Regular"/>
                <a:cs typeface="Canela Regular"/>
                <a:sym typeface="Canela Regular"/>
              </a:defRPr>
            </a:lvl1pPr>
          </a:lstStyle>
          <a:p>
            <a:r>
              <a:t>Section Title</a:t>
            </a: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84" name="Rectangle"/>
          <p:cNvSpPr/>
          <p:nvPr/>
        </p:nvSpPr>
        <p:spPr>
          <a:xfrm>
            <a:off x="1008907"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85"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86" name="Slide Title"/>
          <p:cNvSpPr txBox="1">
            <a:spLocks noGrp="1"/>
          </p:cNvSpPr>
          <p:nvPr>
            <p:ph type="title" hasCustomPrompt="1"/>
          </p:nvPr>
        </p:nvSpPr>
        <p:spPr>
          <a:xfrm>
            <a:off x="2057400" y="1060698"/>
            <a:ext cx="20269200" cy="2272842"/>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Agenda">
    <p:spTree>
      <p:nvGrpSpPr>
        <p:cNvPr id="1" name=""/>
        <p:cNvGrpSpPr/>
        <p:nvPr/>
      </p:nvGrpSpPr>
      <p:grpSpPr>
        <a:xfrm>
          <a:off x="0" y="0"/>
          <a:ext cx="0" cy="0"/>
          <a:chOff x="0" y="0"/>
          <a:chExt cx="0" cy="0"/>
        </a:xfrm>
      </p:grpSpPr>
      <p:sp>
        <p:nvSpPr>
          <p:cNvPr id="94" name="Rectangle"/>
          <p:cNvSpPr/>
          <p:nvPr/>
        </p:nvSpPr>
        <p:spPr>
          <a:xfrm>
            <a:off x="12197605" y="1065312"/>
            <a:ext cx="11184585" cy="11585376"/>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5" name="Rectangle"/>
          <p:cNvSpPr/>
          <p:nvPr/>
        </p:nvSpPr>
        <p:spPr>
          <a:xfrm>
            <a:off x="1003299" y="2076549"/>
            <a:ext cx="11194307" cy="9556552"/>
          </a:xfrm>
          <a:prstGeom prst="rect">
            <a:avLst/>
          </a:prstGeom>
          <a:solidFill>
            <a:schemeClr val="accent3">
              <a:satOff val="-3883"/>
              <a:lumOff val="14670"/>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6" name="Body Level One…"/>
          <p:cNvSpPr txBox="1">
            <a:spLocks noGrp="1"/>
          </p:cNvSpPr>
          <p:nvPr>
            <p:ph type="body" sz="quarter" idx="1" hasCustomPrompt="1"/>
          </p:nvPr>
        </p:nvSpPr>
        <p:spPr>
          <a:xfrm>
            <a:off x="13496600" y="4331487"/>
            <a:ext cx="9049076" cy="5492985"/>
          </a:xfrm>
          <a:prstGeom prst="rect">
            <a:avLst/>
          </a:prstGeom>
        </p:spPr>
        <p:txBody>
          <a:bodyPr/>
          <a:lstStyle>
            <a:lvl1pPr algn="l">
              <a:lnSpc>
                <a:spcPct val="100000"/>
              </a:lnSpc>
              <a:spcBef>
                <a:spcPts val="3200"/>
              </a:spcBef>
              <a:defRPr sz="4000" spc="-39"/>
            </a:lvl1pPr>
            <a:lvl2pPr algn="l">
              <a:lnSpc>
                <a:spcPct val="100000"/>
              </a:lnSpc>
              <a:spcBef>
                <a:spcPts val="3200"/>
              </a:spcBef>
              <a:defRPr sz="4000" spc="-39"/>
            </a:lvl2pPr>
            <a:lvl3pPr algn="l">
              <a:lnSpc>
                <a:spcPct val="100000"/>
              </a:lnSpc>
              <a:spcBef>
                <a:spcPts val="3200"/>
              </a:spcBef>
              <a:defRPr sz="4000" spc="-39"/>
            </a:lvl3pPr>
            <a:lvl4pPr algn="l">
              <a:lnSpc>
                <a:spcPct val="100000"/>
              </a:lnSpc>
              <a:spcBef>
                <a:spcPts val="3200"/>
              </a:spcBef>
              <a:defRPr sz="4000" spc="-39"/>
            </a:lvl4pPr>
            <a:lvl5pPr algn="l">
              <a:lnSpc>
                <a:spcPct val="100000"/>
              </a:lnSpc>
              <a:spcBef>
                <a:spcPts val="3200"/>
              </a:spcBef>
              <a:defRPr sz="4000" spc="-39"/>
            </a:lvl5pPr>
          </a:lstStyle>
          <a:p>
            <a:r>
              <a:t>Agenda Topics</a:t>
            </a:r>
          </a:p>
          <a:p>
            <a:pPr lvl="1"/>
            <a:endParaRPr/>
          </a:p>
          <a:p>
            <a:pPr lvl="2"/>
            <a:endParaRPr/>
          </a:p>
          <a:p>
            <a:pPr lvl="3"/>
            <a:endParaRPr/>
          </a:p>
          <a:p>
            <a:pPr lvl="4"/>
            <a:endParaRPr/>
          </a:p>
        </p:txBody>
      </p:sp>
      <p:sp>
        <p:nvSpPr>
          <p:cNvPr id="97" name="Agenda Title"/>
          <p:cNvSpPr txBox="1">
            <a:spLocks noGrp="1"/>
          </p:cNvSpPr>
          <p:nvPr>
            <p:ph type="title" hasCustomPrompt="1"/>
          </p:nvPr>
        </p:nvSpPr>
        <p:spPr>
          <a:xfrm>
            <a:off x="1676400" y="5865318"/>
            <a:ext cx="9829800" cy="1733018"/>
          </a:xfrm>
          <a:prstGeom prst="rect">
            <a:avLst/>
          </a:prstGeom>
        </p:spPr>
        <p:txBody>
          <a:bodyPr anchor="ctr"/>
          <a:lstStyle>
            <a:lvl1pPr>
              <a:lnSpc>
                <a:spcPct val="70000"/>
              </a:lnSpc>
              <a:defRPr sz="8200">
                <a:latin typeface="+mn-lt"/>
                <a:ea typeface="+mn-ea"/>
                <a:cs typeface="+mn-cs"/>
                <a:sym typeface="Canela Bold"/>
              </a:defRPr>
            </a:lvl1pPr>
          </a:lstStyle>
          <a:p>
            <a:r>
              <a:t>Agenda Title</a:t>
            </a:r>
          </a:p>
        </p:txBody>
      </p:sp>
      <p:sp>
        <p:nvSpPr>
          <p:cNvPr id="98"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7F2"/>
        </a:solidFill>
        <a:effectLst/>
      </p:bgPr>
    </p:bg>
    <p:spTree>
      <p:nvGrpSpPr>
        <p:cNvPr id="1" name=""/>
        <p:cNvGrpSpPr/>
        <p:nvPr/>
      </p:nvGrpSpPr>
      <p:grpSpPr>
        <a:xfrm>
          <a:off x="0" y="0"/>
          <a:ext cx="0" cy="0"/>
          <a:chOff x="0" y="0"/>
          <a:chExt cx="0" cy="0"/>
        </a:xfrm>
      </p:grpSpPr>
      <p:sp>
        <p:nvSpPr>
          <p:cNvPr id="2" name="Rectangle"/>
          <p:cNvSpPr/>
          <p:nvPr/>
        </p:nvSpPr>
        <p:spPr>
          <a:xfrm>
            <a:off x="1002557" y="1066800"/>
            <a:ext cx="22378886" cy="11582400"/>
          </a:xfrm>
          <a:prstGeom prst="rect">
            <a:avLst/>
          </a:prstGeom>
          <a:solidFill>
            <a:schemeClr val="accent1">
              <a:hueOff val="-398243"/>
              <a:satOff val="23908"/>
              <a:lumOff val="10782"/>
            </a:schemeClr>
          </a:solidFill>
          <a:ln w="12700">
            <a:miter lim="400000"/>
          </a:ln>
        </p:spPr>
        <p:txBody>
          <a:bodyPr lIns="0" tIns="0" rIns="0" bIns="0" anchor="ctr"/>
          <a:lstStyle/>
          <a:p>
            <a:pPr defTabSz="415431">
              <a:lnSpc>
                <a:spcPct val="120000"/>
              </a:lnSpc>
              <a:spcBef>
                <a:spcPts val="0"/>
              </a:spcBef>
              <a:defRPr sz="3000" spc="-59">
                <a:latin typeface="Canela Deck Bold"/>
                <a:ea typeface="Canela Deck Bold"/>
                <a:cs typeface="Canela Deck Bold"/>
                <a:sym typeface="Canela Deck Bold"/>
              </a:defRPr>
            </a:pPr>
            <a:endParaRPr/>
          </a:p>
        </p:txBody>
      </p:sp>
      <p:sp>
        <p:nvSpPr>
          <p:cNvPr id="3" name="Presentation Title"/>
          <p:cNvSpPr txBox="1">
            <a:spLocks noGrp="1"/>
          </p:cNvSpPr>
          <p:nvPr>
            <p:ph type="title" hasCustomPrompt="1"/>
          </p:nvPr>
        </p:nvSpPr>
        <p:spPr>
          <a:xfrm>
            <a:off x="2057400" y="2865877"/>
            <a:ext cx="20269200" cy="5359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t>Presentation Title</a:t>
            </a:r>
          </a:p>
        </p:txBody>
      </p:sp>
      <p:sp>
        <p:nvSpPr>
          <p:cNvPr id="4" name="Body Level One…"/>
          <p:cNvSpPr txBox="1">
            <a:spLocks noGrp="1"/>
          </p:cNvSpPr>
          <p:nvPr>
            <p:ph type="body" idx="1" hasCustomPrompt="1"/>
          </p:nvPr>
        </p:nvSpPr>
        <p:spPr>
          <a:xfrm>
            <a:off x="2057400" y="7814975"/>
            <a:ext cx="20269200" cy="1488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Slide Subtitle</a:t>
            </a:r>
          </a:p>
          <a:p>
            <a:pPr lvl="1"/>
            <a:endParaRPr/>
          </a:p>
          <a:p>
            <a:pPr lvl="2"/>
            <a:endParaRPr/>
          </a:p>
          <a:p>
            <a:pPr lvl="3"/>
            <a:endParaRPr/>
          </a:p>
          <a:p>
            <a:pPr lvl="4"/>
            <a:endParaRPr/>
          </a:p>
        </p:txBody>
      </p:sp>
      <p:sp>
        <p:nvSpPr>
          <p:cNvPr id="5" name="Slide Number"/>
          <p:cNvSpPr txBox="1">
            <a:spLocks noGrp="1"/>
          </p:cNvSpPr>
          <p:nvPr>
            <p:ph type="sldNum" sz="quarter" idx="2"/>
          </p:nvPr>
        </p:nvSpPr>
        <p:spPr>
          <a:xfrm>
            <a:off x="12038228" y="13131800"/>
            <a:ext cx="307544" cy="342900"/>
          </a:xfrm>
          <a:prstGeom prst="rect">
            <a:avLst/>
          </a:prstGeom>
          <a:ln w="12700">
            <a:miter lim="400000"/>
          </a:ln>
        </p:spPr>
        <p:txBody>
          <a:bodyPr wrap="none" lIns="50800" tIns="50800" rIns="50800" bIns="50800" anchor="b">
            <a:spAutoFit/>
          </a:bodyPr>
          <a:lstStyle>
            <a:lvl1pPr defTabSz="825500">
              <a:lnSpc>
                <a:spcPct val="100000"/>
              </a:lnSpc>
              <a:spcBef>
                <a:spcPts val="0"/>
              </a:spcBef>
              <a:defRPr sz="1600">
                <a:solidFill>
                  <a:srgbClr val="5E5E5E"/>
                </a:solidFill>
                <a:latin typeface="Proxima Nova"/>
                <a:ea typeface="Proxima Nova"/>
                <a:cs typeface="Proxima Nova"/>
                <a:sym typeface="Proxima Nova"/>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1pPr>
      <a:lvl2pPr marL="0" marR="0" indent="4572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2pPr>
      <a:lvl3pPr marL="0" marR="0" indent="9144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3pPr>
      <a:lvl4pPr marL="0" marR="0" indent="13716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4pPr>
      <a:lvl5pPr marL="0" marR="0" indent="18288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5pPr>
      <a:lvl6pPr marL="0" marR="0" indent="22860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6pPr>
      <a:lvl7pPr marL="0" marR="0" indent="27432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7pPr>
      <a:lvl8pPr marL="0" marR="0" indent="32004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8pPr>
      <a:lvl9pPr marL="0" marR="0" indent="36576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9pPr>
    </p:titleStyle>
    <p:bodyStyle>
      <a:lvl1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1pPr>
      <a:lvl2pPr marL="0" marR="0" indent="457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2pPr>
      <a:lvl3pPr marL="0" marR="0" indent="914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3pPr>
      <a:lvl4pPr marL="0" marR="0" indent="1371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4pPr>
      <a:lvl5pPr marL="0" marR="0" indent="18288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5pPr>
      <a:lvl6pPr marL="0" marR="0" indent="22860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6pPr>
      <a:lvl7pPr marL="0" marR="0" indent="2743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7pPr>
      <a:lvl8pPr marL="0" marR="0" indent="3200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8pPr>
      <a:lvl9pPr marL="0" marR="0" indent="3657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9pPr>
    </p:bodyStyle>
    <p:otherStyle>
      <a:lvl1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1pPr>
      <a:lvl2pPr marL="0" marR="0" indent="457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2pPr>
      <a:lvl3pPr marL="0" marR="0" indent="914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3pPr>
      <a:lvl4pPr marL="0" marR="0" indent="1371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4pPr>
      <a:lvl5pPr marL="0" marR="0" indent="18288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5pPr>
      <a:lvl6pPr marL="0" marR="0" indent="22860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6pPr>
      <a:lvl7pPr marL="0" marR="0" indent="2743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7pPr>
      <a:lvl8pPr marL="0" marR="0" indent="3200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8pPr>
      <a:lvl9pPr marL="0" marR="0" indent="3657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png"/><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png"/><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7.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pexels-tom-fisk-2226457.jpg" descr="pexels-tom-fisk-2226457.jpg"/>
          <p:cNvPicPr>
            <a:picLocks noGrp="1" noChangeAspect="1"/>
          </p:cNvPicPr>
          <p:nvPr>
            <p:ph type="pic" idx="21"/>
          </p:nvPr>
        </p:nvPicPr>
        <p:blipFill>
          <a:blip r:embed="rId2" cstate="print">
            <a:extLst>
              <a:ext uri="{28A0092B-C50C-407E-A947-70E740481C1C}">
                <a14:useLocalDpi xmlns:a14="http://schemas.microsoft.com/office/drawing/2010/main" val="0"/>
              </a:ext>
            </a:extLst>
          </a:blip>
          <a:srcRect/>
          <a:stretch>
            <a:fillRect/>
          </a:stretch>
        </p:blipFill>
        <p:spPr>
          <a:xfrm>
            <a:off x="-106943" y="-246032"/>
            <a:ext cx="25067571" cy="14153397"/>
          </a:xfrm>
          <a:prstGeom prst="rect">
            <a:avLst/>
          </a:prstGeom>
        </p:spPr>
      </p:pic>
      <p:sp>
        <p:nvSpPr>
          <p:cNvPr id="162" name="Rectangle"/>
          <p:cNvSpPr/>
          <p:nvPr/>
        </p:nvSpPr>
        <p:spPr>
          <a:xfrm>
            <a:off x="-106943" y="-246032"/>
            <a:ext cx="25067420" cy="14213012"/>
          </a:xfrm>
          <a:prstGeom prst="rect">
            <a:avLst/>
          </a:prstGeom>
          <a:solidFill>
            <a:srgbClr val="002264">
              <a:alpha val="8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63" name="Your Pitch Deck"/>
          <p:cNvSpPr txBox="1">
            <a:spLocks noGrp="1"/>
          </p:cNvSpPr>
          <p:nvPr>
            <p:ph type="title"/>
          </p:nvPr>
        </p:nvSpPr>
        <p:spPr>
          <a:xfrm>
            <a:off x="2057400" y="2426009"/>
            <a:ext cx="20269200" cy="5359401"/>
          </a:xfrm>
          <a:prstGeom prst="rect">
            <a:avLst/>
          </a:prstGeom>
        </p:spPr>
        <p:txBody>
          <a:bodyPr/>
          <a:lstStyle>
            <a:lvl1pPr>
              <a:defRPr sz="10000">
                <a:latin typeface="MetaOT-Medium"/>
                <a:ea typeface="MetaOT-Medium"/>
                <a:cs typeface="MetaOT-Medium"/>
                <a:sym typeface="MetaOT-Medium"/>
              </a:defRPr>
            </a:lvl1pPr>
          </a:lstStyle>
          <a:p>
            <a:r>
              <a:rPr dirty="0"/>
              <a:t>Your Pitch Deck</a:t>
            </a:r>
          </a:p>
        </p:txBody>
      </p:sp>
      <p:sp>
        <p:nvSpPr>
          <p:cNvPr id="164" name="10 elements to include in a pitch deck"/>
          <p:cNvSpPr txBox="1">
            <a:spLocks noGrp="1"/>
          </p:cNvSpPr>
          <p:nvPr>
            <p:ph type="body" idx="22"/>
          </p:nvPr>
        </p:nvSpPr>
        <p:spPr>
          <a:xfrm>
            <a:off x="2203267" y="7716269"/>
            <a:ext cx="20269201" cy="845948"/>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sz="4000">
                <a:latin typeface="Brandon Grotesque Regular"/>
                <a:ea typeface="Brandon Grotesque Regular"/>
                <a:cs typeface="Brandon Grotesque Regular"/>
                <a:sym typeface="Brandon Grotesque Regular"/>
              </a:defRPr>
            </a:lvl1pPr>
          </a:lstStyle>
          <a:p>
            <a:r>
              <a:rPr dirty="0">
                <a:latin typeface="MetaOT-Normal" panose="02000503040000020004" pitchFamily="2" charset="77"/>
              </a:rPr>
              <a:t>10 elements to include in a pitch deck</a:t>
            </a:r>
          </a:p>
        </p:txBody>
      </p:sp>
      <p:sp>
        <p:nvSpPr>
          <p:cNvPr id="165" name="Author | Date | Contact"/>
          <p:cNvSpPr txBox="1"/>
          <p:nvPr/>
        </p:nvSpPr>
        <p:spPr>
          <a:xfrm>
            <a:off x="2241367" y="11401327"/>
            <a:ext cx="20269201" cy="845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dirty="0">
                <a:latin typeface="MetaOT-Normal" panose="02000503040000020004" pitchFamily="2" charset="77"/>
              </a:rPr>
              <a:t>Author | Date | Contact</a:t>
            </a:r>
          </a:p>
        </p:txBody>
      </p:sp>
      <p:pic>
        <p:nvPicPr>
          <p:cNvPr id="166" name="SW_byCD_White_YellowSpark.png" descr="SW_byCD_White_YellowSpar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70165" y="312775"/>
            <a:ext cx="4267290" cy="1573175"/>
          </a:xfrm>
          <a:prstGeom prst="rect">
            <a:avLst/>
          </a:prstGeom>
          <a:ln w="12700">
            <a:miter lim="400000"/>
          </a:ln>
        </p:spPr>
      </p:pic>
      <p:pic>
        <p:nvPicPr>
          <p:cNvPr id="167"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228" y="486941"/>
            <a:ext cx="3375112" cy="908469"/>
          </a:xfrm>
          <a:prstGeom prst="rect">
            <a:avLst/>
          </a:prstGeom>
          <a:ln w="12700">
            <a:miter lim="400000"/>
          </a:ln>
        </p:spPr>
      </p:pic>
      <p:pic>
        <p:nvPicPr>
          <p:cNvPr id="168" name="logo-baloise-group-01.png" descr="logo-baloise-group-0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5729" y="-1697820"/>
            <a:ext cx="2539652" cy="700945"/>
          </a:xfrm>
          <a:prstGeom prst="rect">
            <a:avLst/>
          </a:prstGeom>
          <a:ln w="12700">
            <a:miter lim="400000"/>
          </a:ln>
        </p:spPr>
      </p:pic>
      <p:pic>
        <p:nvPicPr>
          <p:cNvPr id="169" name="SW_byCD_Black.png" descr="SW_byCD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768099" y="-1833741"/>
            <a:ext cx="3101908" cy="972788"/>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eam"/>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a:latin typeface="MetaOT-Normal" panose="02000503040000020004" pitchFamily="2" charset="77"/>
              </a:rPr>
              <a:t>Team</a:t>
            </a:r>
          </a:p>
        </p:txBody>
      </p:sp>
      <p:pic>
        <p:nvPicPr>
          <p:cNvPr id="326"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27" name="Your Pitch Deck"/>
          <p:cNvSpPr txBox="1"/>
          <p:nvPr/>
        </p:nvSpPr>
        <p:spPr>
          <a:xfrm>
            <a:off x="735742" y="369919"/>
            <a:ext cx="2591413"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
        <p:nvSpPr>
          <p:cNvPr id="328" name="The content on this slide should present the company’s management team’s expertise and capabilities to bring your product or service to the the market. Who are the key team members (and co-founders, if applicable) and what expertise and previous experien"/>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The content on this slide should present the company’s management team’s expertise and capabilities to bring your product or service to the the market. Who are the key team members (and co-founders, if applicable) and what expertise and previous experience supports the development of the company’s competitive advantage.</a:t>
            </a:r>
          </a:p>
        </p:txBody>
      </p:sp>
      <p:sp>
        <p:nvSpPr>
          <p:cNvPr id="329" name="Team"/>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t>Team</a:t>
            </a:r>
          </a:p>
        </p:txBody>
      </p:sp>
      <p:sp>
        <p:nvSpPr>
          <p:cNvPr id="330" name="Complimentary workforce"/>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Complimentary workforce</a:t>
            </a:r>
          </a:p>
        </p:txBody>
      </p:sp>
      <p:grpSp>
        <p:nvGrpSpPr>
          <p:cNvPr id="334" name="Group"/>
          <p:cNvGrpSpPr/>
          <p:nvPr/>
        </p:nvGrpSpPr>
        <p:grpSpPr>
          <a:xfrm>
            <a:off x="2144000" y="7519758"/>
            <a:ext cx="2591413" cy="3214680"/>
            <a:chOff x="-105208" y="0"/>
            <a:chExt cx="2591411" cy="3214678"/>
          </a:xfrm>
        </p:grpSpPr>
        <p:sp>
          <p:nvSpPr>
            <p:cNvPr id="331"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Name | Positon</a:t>
              </a:r>
            </a:p>
          </p:txBody>
        </p:sp>
        <p:sp>
          <p:nvSpPr>
            <p:cNvPr id="332"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Short Bio</a:t>
              </a:r>
            </a:p>
          </p:txBody>
        </p:sp>
        <p:pic>
          <p:nvPicPr>
            <p:cNvPr id="333"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38" name="Group"/>
          <p:cNvGrpSpPr/>
          <p:nvPr/>
        </p:nvGrpSpPr>
        <p:grpSpPr>
          <a:xfrm>
            <a:off x="6520147" y="7519758"/>
            <a:ext cx="2591413" cy="3214680"/>
            <a:chOff x="-105208" y="0"/>
            <a:chExt cx="2591411" cy="3214678"/>
          </a:xfrm>
        </p:grpSpPr>
        <p:sp>
          <p:nvSpPr>
            <p:cNvPr id="335"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Name | Positon</a:t>
              </a:r>
            </a:p>
          </p:txBody>
        </p:sp>
        <p:sp>
          <p:nvSpPr>
            <p:cNvPr id="336"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Short Bio</a:t>
              </a:r>
            </a:p>
          </p:txBody>
        </p:sp>
        <p:pic>
          <p:nvPicPr>
            <p:cNvPr id="337"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42" name="Group"/>
          <p:cNvGrpSpPr/>
          <p:nvPr/>
        </p:nvGrpSpPr>
        <p:grpSpPr>
          <a:xfrm>
            <a:off x="10896294" y="7519758"/>
            <a:ext cx="2591413" cy="3214680"/>
            <a:chOff x="-105208" y="0"/>
            <a:chExt cx="2591411" cy="3214678"/>
          </a:xfrm>
        </p:grpSpPr>
        <p:sp>
          <p:nvSpPr>
            <p:cNvPr id="339"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Name | Positon</a:t>
              </a:r>
            </a:p>
          </p:txBody>
        </p:sp>
        <p:sp>
          <p:nvSpPr>
            <p:cNvPr id="340"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Short Bio</a:t>
              </a:r>
            </a:p>
          </p:txBody>
        </p:sp>
        <p:pic>
          <p:nvPicPr>
            <p:cNvPr id="341"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46" name="Group"/>
          <p:cNvGrpSpPr/>
          <p:nvPr/>
        </p:nvGrpSpPr>
        <p:grpSpPr>
          <a:xfrm>
            <a:off x="15272440" y="7519758"/>
            <a:ext cx="2591413" cy="3214680"/>
            <a:chOff x="-105208" y="0"/>
            <a:chExt cx="2591411" cy="3214678"/>
          </a:xfrm>
        </p:grpSpPr>
        <p:sp>
          <p:nvSpPr>
            <p:cNvPr id="343"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Name | Positon</a:t>
              </a:r>
            </a:p>
          </p:txBody>
        </p:sp>
        <p:sp>
          <p:nvSpPr>
            <p:cNvPr id="344"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Short Bio</a:t>
              </a:r>
            </a:p>
          </p:txBody>
        </p:sp>
        <p:pic>
          <p:nvPicPr>
            <p:cNvPr id="345"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50" name="Group"/>
          <p:cNvGrpSpPr/>
          <p:nvPr/>
        </p:nvGrpSpPr>
        <p:grpSpPr>
          <a:xfrm>
            <a:off x="19648587" y="7519758"/>
            <a:ext cx="2591413" cy="3214680"/>
            <a:chOff x="-105208" y="0"/>
            <a:chExt cx="2591411" cy="3214678"/>
          </a:xfrm>
        </p:grpSpPr>
        <p:sp>
          <p:nvSpPr>
            <p:cNvPr id="347"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Name | Positon</a:t>
              </a:r>
            </a:p>
          </p:txBody>
        </p:sp>
        <p:sp>
          <p:nvSpPr>
            <p:cNvPr id="348"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Short Bio</a:t>
              </a:r>
            </a:p>
          </p:txBody>
        </p:sp>
        <p:pic>
          <p:nvPicPr>
            <p:cNvPr id="34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pic>
        <p:nvPicPr>
          <p:cNvPr id="351"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Rectangle"/>
          <p:cNvSpPr/>
          <p:nvPr/>
        </p:nvSpPr>
        <p:spPr>
          <a:xfrm>
            <a:off x="-745287" y="7115418"/>
            <a:ext cx="8643461" cy="6891739"/>
          </a:xfrm>
          <a:prstGeom prst="rect">
            <a:avLst/>
          </a:prstGeom>
          <a:solidFill>
            <a:srgbClr val="002264"/>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54" name="Financials"/>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a:latin typeface="MetaOT-Normal" panose="02000503040000020004" pitchFamily="2" charset="77"/>
              </a:rPr>
              <a:t>Financials</a:t>
            </a:r>
          </a:p>
        </p:txBody>
      </p:sp>
      <p:pic>
        <p:nvPicPr>
          <p:cNvPr id="355"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56" name="Your Pitch Deck"/>
          <p:cNvSpPr txBox="1"/>
          <p:nvPr/>
        </p:nvSpPr>
        <p:spPr>
          <a:xfrm>
            <a:off x="735742" y="369919"/>
            <a:ext cx="3814487"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
        <p:nvSpPr>
          <p:cNvPr id="357" name="The information on this slide allows you to convince the investors from your company’s financial health for the upcoming three to five years. This include income statements, projected growth, and information on the business model itself. Try to present t"/>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dirty="0">
                <a:latin typeface="MetaOT-Normal" panose="02000503040000020004" pitchFamily="2" charset="77"/>
              </a:rPr>
              <a:t>The information on this slide allows you to convince the investors from your company’s financial health for the upcoming three to five years. This include income statements, projected growth, and information on the business model itself. Try to present the date in an easy to grasp manner, through </a:t>
            </a:r>
            <a:r>
              <a:rPr dirty="0" err="1">
                <a:latin typeface="MetaOT-Normal" panose="02000503040000020004" pitchFamily="2" charset="77"/>
              </a:rPr>
              <a:t>visualisation</a:t>
            </a:r>
            <a:r>
              <a:rPr dirty="0">
                <a:latin typeface="MetaOT-Normal" panose="02000503040000020004" pitchFamily="2" charset="77"/>
              </a:rPr>
              <a:t> instead of words. Use infographics, like pie charts or bar graphs. </a:t>
            </a:r>
          </a:p>
        </p:txBody>
      </p:sp>
      <p:sp>
        <p:nvSpPr>
          <p:cNvPr id="358" name="Financials"/>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t>Financials</a:t>
            </a:r>
          </a:p>
        </p:txBody>
      </p:sp>
      <p:sp>
        <p:nvSpPr>
          <p:cNvPr id="359" name="Know your numbers"/>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Know your numbers</a:t>
            </a:r>
          </a:p>
        </p:txBody>
      </p:sp>
      <p:sp>
        <p:nvSpPr>
          <p:cNvPr id="360" name="Line"/>
          <p:cNvSpPr/>
          <p:nvPr/>
        </p:nvSpPr>
        <p:spPr>
          <a:xfrm>
            <a:off x="1960110" y="9119456"/>
            <a:ext cx="4425378" cy="1"/>
          </a:xfrm>
          <a:prstGeom prst="line">
            <a:avLst/>
          </a:prstGeom>
          <a:ln w="25400">
            <a:solidFill>
              <a:srgbClr val="FFFFFF"/>
            </a:solidFill>
            <a:miter lim="400000"/>
          </a:ln>
        </p:spPr>
        <p:txBody>
          <a:bodyPr lIns="45719" rIns="45719" anchor="ctr"/>
          <a:lstStyle/>
          <a:p>
            <a:endParaRPr/>
          </a:p>
        </p:txBody>
      </p:sp>
      <p:sp>
        <p:nvSpPr>
          <p:cNvPr id="361" name="$$ Product development"/>
          <p:cNvSpPr txBox="1"/>
          <p:nvPr/>
        </p:nvSpPr>
        <p:spPr>
          <a:xfrm>
            <a:off x="1919601" y="7946572"/>
            <a:ext cx="4189606"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 Product development</a:t>
            </a:r>
          </a:p>
        </p:txBody>
      </p:sp>
      <p:sp>
        <p:nvSpPr>
          <p:cNvPr id="362" name="Line"/>
          <p:cNvSpPr/>
          <p:nvPr/>
        </p:nvSpPr>
        <p:spPr>
          <a:xfrm>
            <a:off x="1980365" y="11018214"/>
            <a:ext cx="4425378" cy="1"/>
          </a:xfrm>
          <a:prstGeom prst="line">
            <a:avLst/>
          </a:prstGeom>
          <a:ln w="25400">
            <a:solidFill>
              <a:srgbClr val="FFFFFF"/>
            </a:solidFill>
            <a:miter lim="400000"/>
          </a:ln>
        </p:spPr>
        <p:txBody>
          <a:bodyPr lIns="45719" rIns="45719" anchor="ctr"/>
          <a:lstStyle/>
          <a:p>
            <a:endParaRPr/>
          </a:p>
        </p:txBody>
      </p:sp>
      <p:sp>
        <p:nvSpPr>
          <p:cNvPr id="363" name="$$ Wages &amp; hired"/>
          <p:cNvSpPr txBox="1"/>
          <p:nvPr/>
        </p:nvSpPr>
        <p:spPr>
          <a:xfrm>
            <a:off x="1939856" y="9845330"/>
            <a:ext cx="3033842"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 Wages &amp; hired</a:t>
            </a:r>
          </a:p>
        </p:txBody>
      </p:sp>
      <p:sp>
        <p:nvSpPr>
          <p:cNvPr id="364" name="Line"/>
          <p:cNvSpPr/>
          <p:nvPr/>
        </p:nvSpPr>
        <p:spPr>
          <a:xfrm>
            <a:off x="1960110" y="12844609"/>
            <a:ext cx="4425378" cy="1"/>
          </a:xfrm>
          <a:prstGeom prst="line">
            <a:avLst/>
          </a:prstGeom>
          <a:ln w="25400">
            <a:solidFill>
              <a:srgbClr val="FFFFFF"/>
            </a:solidFill>
            <a:miter lim="400000"/>
          </a:ln>
        </p:spPr>
        <p:txBody>
          <a:bodyPr lIns="45719" rIns="45719" anchor="ctr"/>
          <a:lstStyle/>
          <a:p>
            <a:endParaRPr/>
          </a:p>
        </p:txBody>
      </p:sp>
      <p:sp>
        <p:nvSpPr>
          <p:cNvPr id="365" name="$$ Product Launch"/>
          <p:cNvSpPr txBox="1"/>
          <p:nvPr/>
        </p:nvSpPr>
        <p:spPr>
          <a:xfrm>
            <a:off x="1919601" y="11671726"/>
            <a:ext cx="3210172"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 Product Launch</a:t>
            </a:r>
          </a:p>
        </p:txBody>
      </p:sp>
      <p:sp>
        <p:nvSpPr>
          <p:cNvPr id="366" name="Line"/>
          <p:cNvSpPr/>
          <p:nvPr/>
        </p:nvSpPr>
        <p:spPr>
          <a:xfrm>
            <a:off x="10423610" y="10389456"/>
            <a:ext cx="12138050" cy="1"/>
          </a:xfrm>
          <a:prstGeom prst="line">
            <a:avLst/>
          </a:prstGeom>
          <a:ln w="25400">
            <a:solidFill>
              <a:srgbClr val="3D539C"/>
            </a:solidFill>
            <a:miter lim="400000"/>
          </a:ln>
        </p:spPr>
        <p:txBody>
          <a:bodyPr lIns="45719" rIns="45719" anchor="ctr"/>
          <a:lstStyle/>
          <a:p>
            <a:endParaRPr/>
          </a:p>
        </p:txBody>
      </p:sp>
      <p:sp>
        <p:nvSpPr>
          <p:cNvPr id="367" name="Line"/>
          <p:cNvSpPr/>
          <p:nvPr/>
        </p:nvSpPr>
        <p:spPr>
          <a:xfrm>
            <a:off x="10429158" y="10070686"/>
            <a:ext cx="1" cy="637541"/>
          </a:xfrm>
          <a:prstGeom prst="line">
            <a:avLst/>
          </a:prstGeom>
          <a:ln w="25400">
            <a:solidFill>
              <a:srgbClr val="3D539C"/>
            </a:solidFill>
            <a:miter lim="400000"/>
          </a:ln>
        </p:spPr>
        <p:txBody>
          <a:bodyPr lIns="45719" rIns="45719" anchor="ctr"/>
          <a:lstStyle/>
          <a:p>
            <a:endParaRPr/>
          </a:p>
        </p:txBody>
      </p:sp>
      <p:sp>
        <p:nvSpPr>
          <p:cNvPr id="368" name="Line"/>
          <p:cNvSpPr/>
          <p:nvPr/>
        </p:nvSpPr>
        <p:spPr>
          <a:xfrm>
            <a:off x="22555843" y="10070686"/>
            <a:ext cx="1" cy="637541"/>
          </a:xfrm>
          <a:prstGeom prst="line">
            <a:avLst/>
          </a:prstGeom>
          <a:ln w="25400">
            <a:solidFill>
              <a:srgbClr val="3D539C"/>
            </a:solidFill>
            <a:miter lim="400000"/>
          </a:ln>
        </p:spPr>
        <p:txBody>
          <a:bodyPr lIns="45719" rIns="45719" anchor="ctr"/>
          <a:lstStyle/>
          <a:p>
            <a:endParaRPr/>
          </a:p>
        </p:txBody>
      </p:sp>
      <p:sp>
        <p:nvSpPr>
          <p:cNvPr id="369" name="Line"/>
          <p:cNvSpPr/>
          <p:nvPr/>
        </p:nvSpPr>
        <p:spPr>
          <a:xfrm>
            <a:off x="16492635" y="10070686"/>
            <a:ext cx="1" cy="637541"/>
          </a:xfrm>
          <a:prstGeom prst="line">
            <a:avLst/>
          </a:prstGeom>
          <a:ln w="25400">
            <a:solidFill>
              <a:srgbClr val="3D539C"/>
            </a:solidFill>
            <a:miter lim="400000"/>
          </a:ln>
        </p:spPr>
        <p:txBody>
          <a:bodyPr lIns="45719" rIns="45719" anchor="ctr"/>
          <a:lstStyle/>
          <a:p>
            <a:endParaRPr/>
          </a:p>
        </p:txBody>
      </p:sp>
      <p:sp>
        <p:nvSpPr>
          <p:cNvPr id="370" name="Line"/>
          <p:cNvSpPr/>
          <p:nvPr/>
        </p:nvSpPr>
        <p:spPr>
          <a:xfrm>
            <a:off x="13460896" y="10070686"/>
            <a:ext cx="1" cy="637541"/>
          </a:xfrm>
          <a:prstGeom prst="line">
            <a:avLst/>
          </a:prstGeom>
          <a:ln w="25400">
            <a:solidFill>
              <a:srgbClr val="3D539C"/>
            </a:solidFill>
            <a:miter lim="400000"/>
          </a:ln>
        </p:spPr>
        <p:txBody>
          <a:bodyPr lIns="45719" rIns="45719" anchor="ctr"/>
          <a:lstStyle/>
          <a:p>
            <a:endParaRPr/>
          </a:p>
        </p:txBody>
      </p:sp>
      <p:sp>
        <p:nvSpPr>
          <p:cNvPr id="371" name="Line"/>
          <p:cNvSpPr/>
          <p:nvPr/>
        </p:nvSpPr>
        <p:spPr>
          <a:xfrm>
            <a:off x="19524372" y="10070686"/>
            <a:ext cx="1" cy="637541"/>
          </a:xfrm>
          <a:prstGeom prst="line">
            <a:avLst/>
          </a:prstGeom>
          <a:ln w="25400">
            <a:solidFill>
              <a:srgbClr val="3D539C"/>
            </a:solidFill>
            <a:miter lim="400000"/>
          </a:ln>
        </p:spPr>
        <p:txBody>
          <a:bodyPr lIns="45719" rIns="45719" anchor="ctr"/>
          <a:lstStyle/>
          <a:p>
            <a:endParaRPr/>
          </a:p>
        </p:txBody>
      </p:sp>
      <p:sp>
        <p:nvSpPr>
          <p:cNvPr id="372" name="Timeline"/>
          <p:cNvSpPr txBox="1"/>
          <p:nvPr/>
        </p:nvSpPr>
        <p:spPr>
          <a:xfrm>
            <a:off x="15823155" y="8766496"/>
            <a:ext cx="1227257"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Timeline</a:t>
            </a:r>
          </a:p>
        </p:txBody>
      </p:sp>
      <p:sp>
        <p:nvSpPr>
          <p:cNvPr id="373" name="Q2"/>
          <p:cNvSpPr txBox="1"/>
          <p:nvPr/>
        </p:nvSpPr>
        <p:spPr>
          <a:xfrm>
            <a:off x="14704477" y="9443308"/>
            <a:ext cx="621539"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t>Q2</a:t>
            </a:r>
          </a:p>
        </p:txBody>
      </p:sp>
      <p:sp>
        <p:nvSpPr>
          <p:cNvPr id="374" name="Q3"/>
          <p:cNvSpPr txBox="1"/>
          <p:nvPr/>
        </p:nvSpPr>
        <p:spPr>
          <a:xfrm>
            <a:off x="17736216" y="9443308"/>
            <a:ext cx="629921"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t>Q3</a:t>
            </a:r>
          </a:p>
        </p:txBody>
      </p:sp>
      <p:sp>
        <p:nvSpPr>
          <p:cNvPr id="375" name="Q4"/>
          <p:cNvSpPr txBox="1"/>
          <p:nvPr/>
        </p:nvSpPr>
        <p:spPr>
          <a:xfrm>
            <a:off x="20898098" y="9443308"/>
            <a:ext cx="644018"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t>Q4</a:t>
            </a:r>
          </a:p>
        </p:txBody>
      </p:sp>
      <p:sp>
        <p:nvSpPr>
          <p:cNvPr id="376" name="Q1"/>
          <p:cNvSpPr txBox="1"/>
          <p:nvPr/>
        </p:nvSpPr>
        <p:spPr>
          <a:xfrm>
            <a:off x="11672739" y="9443308"/>
            <a:ext cx="544577"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t>Q1</a:t>
            </a:r>
          </a:p>
        </p:txBody>
      </p:sp>
      <p:sp>
        <p:nvSpPr>
          <p:cNvPr id="377" name="Funding"/>
          <p:cNvSpPr txBox="1"/>
          <p:nvPr/>
        </p:nvSpPr>
        <p:spPr>
          <a:xfrm>
            <a:off x="11275294" y="10866886"/>
            <a:ext cx="1339468"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Funding</a:t>
            </a:r>
          </a:p>
        </p:txBody>
      </p:sp>
      <p:sp>
        <p:nvSpPr>
          <p:cNvPr id="378" name="Development"/>
          <p:cNvSpPr txBox="1"/>
          <p:nvPr/>
        </p:nvSpPr>
        <p:spPr>
          <a:xfrm>
            <a:off x="13936748" y="10866886"/>
            <a:ext cx="2157000"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Development</a:t>
            </a:r>
          </a:p>
        </p:txBody>
      </p:sp>
      <p:sp>
        <p:nvSpPr>
          <p:cNvPr id="379" name="Beta"/>
          <p:cNvSpPr txBox="1"/>
          <p:nvPr/>
        </p:nvSpPr>
        <p:spPr>
          <a:xfrm>
            <a:off x="17860407" y="10866886"/>
            <a:ext cx="8024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Beta</a:t>
            </a:r>
          </a:p>
        </p:txBody>
      </p:sp>
      <p:sp>
        <p:nvSpPr>
          <p:cNvPr id="380" name="Public"/>
          <p:cNvSpPr txBox="1"/>
          <p:nvPr/>
        </p:nvSpPr>
        <p:spPr>
          <a:xfrm>
            <a:off x="20691436" y="10866886"/>
            <a:ext cx="1057340"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Public</a:t>
            </a:r>
          </a:p>
        </p:txBody>
      </p:sp>
      <p:pic>
        <p:nvPicPr>
          <p:cNvPr id="381"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Investments &amp; funding"/>
          <p:cNvSpPr txBox="1">
            <a:spLocks noGrp="1"/>
          </p:cNvSpPr>
          <p:nvPr>
            <p:ph type="title" idx="4294967295"/>
          </p:nvPr>
        </p:nvSpPr>
        <p:spPr>
          <a:xfrm>
            <a:off x="18946907" y="369919"/>
            <a:ext cx="2763304" cy="614795"/>
          </a:xfrm>
          <a:prstGeom prst="rect">
            <a:avLst/>
          </a:prstGeom>
        </p:spPr>
        <p:txBody>
          <a:bodyPr anchor="t">
            <a:normAutofit/>
          </a:bodyPr>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Investments &amp; funding</a:t>
            </a:r>
          </a:p>
        </p:txBody>
      </p:sp>
      <p:pic>
        <p:nvPicPr>
          <p:cNvPr id="384"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85" name="Your Pitch Deck"/>
          <p:cNvSpPr txBox="1"/>
          <p:nvPr/>
        </p:nvSpPr>
        <p:spPr>
          <a:xfrm>
            <a:off x="735742" y="369919"/>
            <a:ext cx="2763304"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
        <p:nvSpPr>
          <p:cNvPr id="386" name="Finally, what amount of money is needed to fund your project? Don’t solely call out a number, but note as well how the funding will be spent. What are your goals? Are there any decision points? An in-depth explanation will build additional trust with inv"/>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Finally, what amount of money is needed to fund your project? Don’t solely call out a number, but note as well how the funding will be spent. What are your goals? Are there any decision points? An in-depth explanation will build additional trust with investors.</a:t>
            </a:r>
          </a:p>
        </p:txBody>
      </p:sp>
      <p:sp>
        <p:nvSpPr>
          <p:cNvPr id="387" name="Investments &amp; funding."/>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t>Investments &amp; funding.</a:t>
            </a:r>
          </a:p>
        </p:txBody>
      </p:sp>
      <p:sp>
        <p:nvSpPr>
          <p:cNvPr id="388" name="Highlight your future"/>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Highlight your future</a:t>
            </a:r>
          </a:p>
        </p:txBody>
      </p:sp>
      <p:sp>
        <p:nvSpPr>
          <p:cNvPr id="389"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390"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391" name="$$"/>
          <p:cNvSpPr txBox="1"/>
          <p:nvPr/>
        </p:nvSpPr>
        <p:spPr>
          <a:xfrm>
            <a:off x="11923016" y="9916866"/>
            <a:ext cx="537967"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a:t>
            </a:r>
          </a:p>
        </p:txBody>
      </p:sp>
      <p:sp>
        <p:nvSpPr>
          <p:cNvPr id="392" name="Investment details"/>
          <p:cNvSpPr txBox="1"/>
          <p:nvPr/>
        </p:nvSpPr>
        <p:spPr>
          <a:xfrm>
            <a:off x="9250819" y="10832000"/>
            <a:ext cx="58823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Investment details</a:t>
            </a:r>
          </a:p>
        </p:txBody>
      </p:sp>
      <p:pic>
        <p:nvPicPr>
          <p:cNvPr id="393"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57000" y="8554653"/>
            <a:ext cx="1270000" cy="1270001"/>
          </a:xfrm>
          <a:prstGeom prst="rect">
            <a:avLst/>
          </a:prstGeom>
          <a:ln w="12700">
            <a:miter lim="400000"/>
          </a:ln>
        </p:spPr>
      </p:pic>
      <p:sp>
        <p:nvSpPr>
          <p:cNvPr id="394" name="$$"/>
          <p:cNvSpPr txBox="1"/>
          <p:nvPr/>
        </p:nvSpPr>
        <p:spPr>
          <a:xfrm>
            <a:off x="19604507" y="9916866"/>
            <a:ext cx="537967"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a:t>
            </a:r>
          </a:p>
        </p:txBody>
      </p:sp>
      <p:sp>
        <p:nvSpPr>
          <p:cNvPr id="395" name="Investment details"/>
          <p:cNvSpPr txBox="1"/>
          <p:nvPr/>
        </p:nvSpPr>
        <p:spPr>
          <a:xfrm>
            <a:off x="16932310" y="10832000"/>
            <a:ext cx="58823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Investment details</a:t>
            </a:r>
          </a:p>
        </p:txBody>
      </p:sp>
      <p:pic>
        <p:nvPicPr>
          <p:cNvPr id="39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38490" y="8554653"/>
            <a:ext cx="1270001" cy="1270001"/>
          </a:xfrm>
          <a:prstGeom prst="rect">
            <a:avLst/>
          </a:prstGeom>
          <a:ln w="12700">
            <a:miter lim="400000"/>
          </a:ln>
        </p:spPr>
      </p:pic>
      <p:sp>
        <p:nvSpPr>
          <p:cNvPr id="397" name="$$"/>
          <p:cNvSpPr txBox="1"/>
          <p:nvPr/>
        </p:nvSpPr>
        <p:spPr>
          <a:xfrm>
            <a:off x="4241525" y="9916866"/>
            <a:ext cx="537967"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a:t>
            </a:r>
          </a:p>
        </p:txBody>
      </p:sp>
      <p:sp>
        <p:nvSpPr>
          <p:cNvPr id="398" name="Investment details"/>
          <p:cNvSpPr txBox="1"/>
          <p:nvPr/>
        </p:nvSpPr>
        <p:spPr>
          <a:xfrm>
            <a:off x="1569328" y="10832000"/>
            <a:ext cx="58823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Investment details</a:t>
            </a:r>
          </a:p>
        </p:txBody>
      </p:sp>
      <p:pic>
        <p:nvPicPr>
          <p:cNvPr id="39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5508" y="8554653"/>
            <a:ext cx="1270001" cy="1270001"/>
          </a:xfrm>
          <a:prstGeom prst="rect">
            <a:avLst/>
          </a:prstGeom>
          <a:ln w="12700">
            <a:miter lim="400000"/>
          </a:ln>
        </p:spPr>
      </p:pic>
      <p:pic>
        <p:nvPicPr>
          <p:cNvPr id="400"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2" name="pexels-tom-fisk-2226457.jpg" descr="pexels-tom-fisk-2226457.jpg"/>
          <p:cNvPicPr>
            <a:picLocks noGrp="1" noChangeAspect="1"/>
          </p:cNvPicPr>
          <p:nvPr>
            <p:ph type="pic" idx="21"/>
          </p:nvPr>
        </p:nvPicPr>
        <p:blipFill>
          <a:blip r:embed="rId2" cstate="print">
            <a:extLst>
              <a:ext uri="{28A0092B-C50C-407E-A947-70E740481C1C}">
                <a14:useLocalDpi xmlns:a14="http://schemas.microsoft.com/office/drawing/2010/main" val="0"/>
              </a:ext>
            </a:extLst>
          </a:blip>
          <a:srcRect/>
          <a:stretch>
            <a:fillRect/>
          </a:stretch>
        </p:blipFill>
        <p:spPr>
          <a:xfrm>
            <a:off x="-106943" y="-246032"/>
            <a:ext cx="25067571" cy="14153397"/>
          </a:xfrm>
          <a:prstGeom prst="rect">
            <a:avLst/>
          </a:prstGeom>
        </p:spPr>
      </p:pic>
      <p:sp>
        <p:nvSpPr>
          <p:cNvPr id="403" name="Rectangle"/>
          <p:cNvSpPr/>
          <p:nvPr/>
        </p:nvSpPr>
        <p:spPr>
          <a:xfrm>
            <a:off x="-106943" y="-246032"/>
            <a:ext cx="25067420" cy="14213012"/>
          </a:xfrm>
          <a:prstGeom prst="rect">
            <a:avLst/>
          </a:prstGeom>
          <a:solidFill>
            <a:srgbClr val="002264">
              <a:alpha val="8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404" name="Thank you"/>
          <p:cNvSpPr txBox="1">
            <a:spLocks noGrp="1"/>
          </p:cNvSpPr>
          <p:nvPr>
            <p:ph type="title"/>
          </p:nvPr>
        </p:nvSpPr>
        <p:spPr>
          <a:xfrm>
            <a:off x="2057400" y="3462148"/>
            <a:ext cx="20269200" cy="5359401"/>
          </a:xfrm>
          <a:prstGeom prst="rect">
            <a:avLst/>
          </a:prstGeom>
        </p:spPr>
        <p:txBody>
          <a:bodyPr/>
          <a:lstStyle>
            <a:lvl1pPr>
              <a:defRPr sz="10000">
                <a:latin typeface="MetaOT-Medium"/>
                <a:ea typeface="MetaOT-Medium"/>
                <a:cs typeface="MetaOT-Medium"/>
                <a:sym typeface="MetaOT-Medium"/>
              </a:defRPr>
            </a:lvl1pPr>
          </a:lstStyle>
          <a:p>
            <a:r>
              <a:rPr dirty="0"/>
              <a:t>Thank you</a:t>
            </a:r>
          </a:p>
        </p:txBody>
      </p:sp>
      <p:sp>
        <p:nvSpPr>
          <p:cNvPr id="405" name="Author | Date | Contact"/>
          <p:cNvSpPr txBox="1"/>
          <p:nvPr/>
        </p:nvSpPr>
        <p:spPr>
          <a:xfrm>
            <a:off x="2241367" y="11401327"/>
            <a:ext cx="20269201" cy="845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Author | Date | Contact</a:t>
            </a:r>
          </a:p>
        </p:txBody>
      </p:sp>
      <p:pic>
        <p:nvPicPr>
          <p:cNvPr id="40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22316" y="3607158"/>
            <a:ext cx="1270001" cy="1270001"/>
          </a:xfrm>
          <a:prstGeom prst="rect">
            <a:avLst/>
          </a:prstGeom>
          <a:ln w="12700">
            <a:miter lim="400000"/>
          </a:ln>
        </p:spPr>
      </p:pic>
      <p:sp>
        <p:nvSpPr>
          <p:cNvPr id="407" name="Don’t forget to say…"/>
          <p:cNvSpPr txBox="1"/>
          <p:nvPr/>
        </p:nvSpPr>
        <p:spPr>
          <a:xfrm>
            <a:off x="2203267" y="6355067"/>
            <a:ext cx="20269201" cy="845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dirty="0">
                <a:latin typeface="MetaOT-Normal" panose="02000503040000020004" pitchFamily="2" charset="77"/>
              </a:rPr>
              <a:t>Don’t forget to say…</a:t>
            </a:r>
          </a:p>
        </p:txBody>
      </p:sp>
      <p:pic>
        <p:nvPicPr>
          <p:cNvPr id="408" name="SW_byCD_White_YellowSpark.png" descr="SW_byCD_White_YellowSpar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70165" y="312775"/>
            <a:ext cx="4267290" cy="1573175"/>
          </a:xfrm>
          <a:prstGeom prst="rect">
            <a:avLst/>
          </a:prstGeom>
          <a:ln w="12700">
            <a:miter lim="400000"/>
          </a:ln>
        </p:spPr>
      </p:pic>
      <p:pic>
        <p:nvPicPr>
          <p:cNvPr id="409" name="Image" descr="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228" y="486941"/>
            <a:ext cx="3375112" cy="908469"/>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pic>
        <p:nvPicPr>
          <p:cNvPr id="172"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173" name="The Elements"/>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a:latin typeface="MetaOT-Normal" panose="02000503040000020004" pitchFamily="2" charset="77"/>
              </a:rPr>
              <a:t>The Elements</a:t>
            </a:r>
          </a:p>
        </p:txBody>
      </p:sp>
      <p:sp>
        <p:nvSpPr>
          <p:cNvPr id="174" name="01"/>
          <p:cNvSpPr txBox="1"/>
          <p:nvPr/>
        </p:nvSpPr>
        <p:spPr>
          <a:xfrm>
            <a:off x="699632" y="1228723"/>
            <a:ext cx="59845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dirty="0"/>
              <a:t>01</a:t>
            </a:r>
          </a:p>
        </p:txBody>
      </p:sp>
      <p:sp>
        <p:nvSpPr>
          <p:cNvPr id="175" name="Introduction.…"/>
          <p:cNvSpPr txBox="1"/>
          <p:nvPr/>
        </p:nvSpPr>
        <p:spPr>
          <a:xfrm>
            <a:off x="705408" y="2154256"/>
            <a:ext cx="4401648" cy="39333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80000"/>
              </a:lnSpc>
              <a:spcBef>
                <a:spcPts val="0"/>
              </a:spcBef>
              <a:defRPr sz="2400">
                <a:solidFill>
                  <a:srgbClr val="FFFFFF"/>
                </a:solidFill>
                <a:latin typeface="Brandon Grotesque Light"/>
                <a:ea typeface="Brandon Grotesque Light"/>
                <a:cs typeface="Brandon Grotesque Light"/>
                <a:sym typeface="Brandon Grotesque Light"/>
              </a:defRPr>
            </a:pPr>
            <a:r>
              <a:rPr sz="3200" dirty="0">
                <a:latin typeface="MetaPro-Bold"/>
                <a:ea typeface="MetaPro-Bold"/>
                <a:cs typeface="MetaPro-Bold"/>
                <a:sym typeface="MetaPro-Bold"/>
              </a:rPr>
              <a:t>Introduction.</a:t>
            </a:r>
            <a:endParaRPr dirty="0">
              <a:latin typeface="MetaPro-Bold"/>
              <a:ea typeface="MetaPro-Bold"/>
              <a:cs typeface="MetaPro-Bold"/>
              <a:sym typeface="MetaPro-Bold"/>
            </a:endParaRP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br>
              <a:rPr dirty="0">
                <a:latin typeface="MetaOT-Normal"/>
                <a:ea typeface="MetaOT-Normal"/>
                <a:cs typeface="MetaOT-Normal"/>
                <a:sym typeface="MetaOT-Normal"/>
              </a:rPr>
            </a:br>
            <a:r>
              <a:rPr sz="2000" dirty="0">
                <a:latin typeface="MetaOT-Normal"/>
                <a:ea typeface="MetaOT-Normal"/>
                <a:cs typeface="MetaOT-Normal"/>
                <a:sym typeface="MetaOT-Normal"/>
              </a:rPr>
              <a:t>Within the first slide you should introduce the deck and elaborate on your business to the point, in simple and clear to understand words. Ask yourself what your businesses’ “unique value proposition” is and include that in your first slide. The value proposition compares your products and services to another established company or the market.</a:t>
            </a:r>
          </a:p>
        </p:txBody>
      </p:sp>
      <p:sp>
        <p:nvSpPr>
          <p:cNvPr id="176" name="02"/>
          <p:cNvSpPr txBox="1"/>
          <p:nvPr/>
        </p:nvSpPr>
        <p:spPr>
          <a:xfrm>
            <a:off x="5364728" y="1228723"/>
            <a:ext cx="664325"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t>02</a:t>
            </a:r>
          </a:p>
        </p:txBody>
      </p:sp>
      <p:sp>
        <p:nvSpPr>
          <p:cNvPr id="177" name="Problem.…"/>
          <p:cNvSpPr txBox="1"/>
          <p:nvPr/>
        </p:nvSpPr>
        <p:spPr>
          <a:xfrm>
            <a:off x="5403441" y="2154256"/>
            <a:ext cx="4308421" cy="28007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FFFFFF"/>
                </a:solidFill>
                <a:latin typeface="MetaPro-Bold"/>
                <a:ea typeface="MetaPro-Bold"/>
                <a:cs typeface="MetaPro-Bold"/>
                <a:sym typeface="MetaPro-Bold"/>
              </a:defRPr>
            </a:pPr>
            <a:r>
              <a:rPr dirty="0"/>
              <a:t>Problem.</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FFFFFF"/>
                </a:solidFill>
                <a:latin typeface="MetaOT-Normal"/>
                <a:ea typeface="MetaOT-Normal"/>
                <a:cs typeface="MetaOT-Normal"/>
                <a:sym typeface="MetaOT-Normal"/>
              </a:defRPr>
            </a:pPr>
            <a:r>
              <a:rPr dirty="0"/>
              <a:t>One of the most important parts of your pitch deck is the explanation of the problem that your business’ target market faces. It is the key information highlighting the necessity of your product or service in the marketplace.</a:t>
            </a:r>
          </a:p>
        </p:txBody>
      </p:sp>
      <p:sp>
        <p:nvSpPr>
          <p:cNvPr id="178" name="03"/>
          <p:cNvSpPr txBox="1"/>
          <p:nvPr/>
        </p:nvSpPr>
        <p:spPr>
          <a:xfrm>
            <a:off x="9837910" y="1228723"/>
            <a:ext cx="65541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t>03</a:t>
            </a:r>
          </a:p>
        </p:txBody>
      </p:sp>
      <p:sp>
        <p:nvSpPr>
          <p:cNvPr id="179" name="Target market.…"/>
          <p:cNvSpPr txBox="1"/>
          <p:nvPr/>
        </p:nvSpPr>
        <p:spPr>
          <a:xfrm>
            <a:off x="9872166" y="2154256"/>
            <a:ext cx="4406802" cy="4647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r>
              <a:rPr sz="3200" dirty="0">
                <a:latin typeface="MetaPro-Bold"/>
                <a:ea typeface="MetaPro-Bold"/>
                <a:cs typeface="MetaPro-Bold"/>
                <a:sym typeface="MetaPro-Bold"/>
              </a:rPr>
              <a:t>Target market.</a:t>
            </a:r>
            <a:br>
              <a:rPr dirty="0"/>
            </a:br>
            <a:endParaRPr dirty="0"/>
          </a:p>
          <a:p>
            <a:pPr algn="l">
              <a:lnSpc>
                <a:spcPct val="100000"/>
              </a:lnSpc>
              <a:spcBef>
                <a:spcPts val="0"/>
              </a:spcBef>
              <a:defRPr sz="2000">
                <a:solidFill>
                  <a:srgbClr val="FFFFFF"/>
                </a:solidFill>
                <a:latin typeface="MetaOT-Normal"/>
                <a:ea typeface="MetaOT-Normal"/>
                <a:cs typeface="MetaOT-Normal"/>
                <a:sym typeface="MetaOT-Normal"/>
              </a:defRPr>
            </a:pPr>
            <a:r>
              <a:rPr dirty="0"/>
              <a:t>Who are you aiming to reach? A “target market” is a group of people that have characteristics in common. All services or products are directed to a distinct group, and yours should be highlighted in your pitch deck. How does your competitive landscape look like? What is the belonging market opportunity? How can you succeed in that landscape? Moreover, what is the potential market size for products or services offered by your type business?</a:t>
            </a:r>
          </a:p>
        </p:txBody>
      </p:sp>
      <p:sp>
        <p:nvSpPr>
          <p:cNvPr id="180" name="04"/>
          <p:cNvSpPr txBox="1"/>
          <p:nvPr/>
        </p:nvSpPr>
        <p:spPr>
          <a:xfrm>
            <a:off x="14407245" y="1228723"/>
            <a:ext cx="650952"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t>04</a:t>
            </a:r>
          </a:p>
        </p:txBody>
      </p:sp>
      <p:sp>
        <p:nvSpPr>
          <p:cNvPr id="181" name="Solution.…"/>
          <p:cNvSpPr txBox="1"/>
          <p:nvPr/>
        </p:nvSpPr>
        <p:spPr>
          <a:xfrm>
            <a:off x="14439272" y="2154256"/>
            <a:ext cx="4403381" cy="48936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FFFFFF"/>
                </a:solidFill>
                <a:latin typeface="MetaPro-Bold"/>
                <a:ea typeface="MetaPro-Bold"/>
                <a:cs typeface="MetaPro-Bold"/>
                <a:sym typeface="MetaPro-Bold"/>
              </a:defRPr>
            </a:pPr>
            <a:r>
              <a:rPr dirty="0"/>
              <a:t>Solution.</a:t>
            </a:r>
          </a:p>
          <a:p>
            <a:pPr algn="l">
              <a:lnSpc>
                <a:spcPct val="100000"/>
              </a:lnSpc>
              <a:spcBef>
                <a:spcPts val="0"/>
              </a:spcBef>
              <a:defRPr sz="2000">
                <a:solidFill>
                  <a:srgbClr val="FFFFFF"/>
                </a:solidFill>
                <a:latin typeface="MetaOT-Normal"/>
                <a:ea typeface="MetaOT-Normal"/>
                <a:cs typeface="MetaOT-Normal"/>
                <a:sym typeface="MetaOT-Normal"/>
              </a:defRPr>
            </a:pPr>
            <a:endParaRPr dirty="0"/>
          </a:p>
          <a:p>
            <a:pPr algn="l">
              <a:lnSpc>
                <a:spcPct val="100000"/>
              </a:lnSpc>
              <a:spcBef>
                <a:spcPts val="0"/>
              </a:spcBef>
              <a:defRPr sz="2000">
                <a:solidFill>
                  <a:srgbClr val="FFFFFF"/>
                </a:solidFill>
                <a:latin typeface="MetaOT-Normal"/>
                <a:ea typeface="MetaOT-Normal"/>
                <a:cs typeface="MetaOT-Normal"/>
                <a:sym typeface="MetaOT-Normal"/>
              </a:defRPr>
            </a:pPr>
            <a:r>
              <a:rPr dirty="0"/>
              <a:t>This slide should encompass the different manners your business solves the problems that your target market is facing. Go for a story or so-called narrative approach, as people tend to process this type of information best. Can you create empathy by including  identifiable stories from customers who use your product or service to solve a pain point. Add extra body to the slide with additional visuals of the product or service itself, photographs, screenshots or a demo video.</a:t>
            </a:r>
          </a:p>
        </p:txBody>
      </p:sp>
      <p:sp>
        <p:nvSpPr>
          <p:cNvPr id="182" name="05"/>
          <p:cNvSpPr txBox="1"/>
          <p:nvPr/>
        </p:nvSpPr>
        <p:spPr>
          <a:xfrm>
            <a:off x="18985990" y="1228723"/>
            <a:ext cx="637579"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t>05</a:t>
            </a:r>
          </a:p>
        </p:txBody>
      </p:sp>
      <p:sp>
        <p:nvSpPr>
          <p:cNvPr id="183" name="Traction.…"/>
          <p:cNvSpPr txBox="1"/>
          <p:nvPr/>
        </p:nvSpPr>
        <p:spPr>
          <a:xfrm>
            <a:off x="19011331" y="2154256"/>
            <a:ext cx="4403381" cy="49552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r>
              <a:rPr sz="3200" dirty="0">
                <a:latin typeface="MetaPro-Bold"/>
                <a:ea typeface="MetaPro-Bold"/>
                <a:cs typeface="MetaPro-Bold"/>
                <a:sym typeface="MetaPro-Bold"/>
              </a:rPr>
              <a:t>Traction.</a:t>
            </a:r>
            <a:endParaRPr dirty="0"/>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br>
              <a:rPr dirty="0"/>
            </a:br>
            <a:r>
              <a:rPr sz="2000" dirty="0">
                <a:latin typeface="MetaOT-Normal"/>
                <a:ea typeface="MetaOT-Normal"/>
                <a:cs typeface="MetaOT-Normal"/>
                <a:sym typeface="MetaOT-Normal"/>
              </a:rPr>
              <a:t>A part of almost every pitch deck is the traction. This slide validates the company’s business model by showing early numbers, or any month-over-month growth through early sales and support. The objective is to be transparent and potential concerns with a promising investor. This slide can, for instance, include a simple overview of the number of users, annual revenue return rate, and profit margins. However, you can be as detailed as you prefer.</a:t>
            </a:r>
            <a:endParaRPr sz="2200" dirty="0">
              <a:latin typeface="Brandon Grotesque Regular"/>
              <a:ea typeface="Brandon Grotesque Regular"/>
              <a:cs typeface="Brandon Grotesque Regular"/>
              <a:sym typeface="Brandon Grotesque Regular"/>
            </a:endParaRPr>
          </a:p>
        </p:txBody>
      </p:sp>
      <p:sp>
        <p:nvSpPr>
          <p:cNvPr id="184" name="06"/>
          <p:cNvSpPr txBox="1"/>
          <p:nvPr/>
        </p:nvSpPr>
        <p:spPr>
          <a:xfrm>
            <a:off x="661989" y="7721953"/>
            <a:ext cx="673736"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t>06</a:t>
            </a:r>
          </a:p>
        </p:txBody>
      </p:sp>
      <p:sp>
        <p:nvSpPr>
          <p:cNvPr id="185" name="Marketing &amp; sales strategy.…"/>
          <p:cNvSpPr txBox="1"/>
          <p:nvPr/>
        </p:nvSpPr>
        <p:spPr>
          <a:xfrm>
            <a:off x="705408" y="8647486"/>
            <a:ext cx="4401648" cy="37240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sz="3200" dirty="0">
                <a:latin typeface="MetaPro-Bold"/>
                <a:ea typeface="MetaPro-Bold"/>
                <a:cs typeface="MetaPro-Bold"/>
                <a:sym typeface="MetaPro-Bold"/>
              </a:rPr>
              <a:t>Marketing &amp; sales strategy. </a:t>
            </a:r>
            <a:endParaRPr lang="en-GB" sz="3200" dirty="0">
              <a:latin typeface="MetaPro-Bold"/>
              <a:ea typeface="MetaPro-Bold"/>
              <a:cs typeface="MetaPro-Bold"/>
              <a:sym typeface="MetaPro-Bold"/>
            </a:endParaRPr>
          </a:p>
          <a:p>
            <a:pPr algn="l">
              <a:lnSpc>
                <a:spcPct val="100000"/>
              </a:lnSpc>
              <a:spcBef>
                <a:spcPts val="0"/>
              </a:spcBef>
              <a:defRPr sz="2000">
                <a:solidFill>
                  <a:srgbClr val="FFFFFF"/>
                </a:solidFill>
                <a:latin typeface="MetaOT-Normal"/>
                <a:ea typeface="MetaOT-Normal"/>
                <a:cs typeface="MetaOT-Normal"/>
                <a:sym typeface="MetaOT-Normal"/>
              </a:defRPr>
            </a:pPr>
            <a:endParaRPr lang="en-GB" sz="2400" dirty="0">
              <a:latin typeface="MetaPro-Bold"/>
              <a:ea typeface="MetaPro-Bold"/>
              <a:cs typeface="MetaPro-Bold"/>
              <a:sym typeface="MetaPro-Bold"/>
            </a:endParaRPr>
          </a:p>
          <a:p>
            <a:pPr algn="l">
              <a:lnSpc>
                <a:spcPct val="100000"/>
              </a:lnSpc>
              <a:spcBef>
                <a:spcPts val="0"/>
              </a:spcBef>
              <a:defRPr sz="2000">
                <a:solidFill>
                  <a:srgbClr val="002264"/>
                </a:solidFill>
                <a:latin typeface="MetaOT-Normal"/>
                <a:ea typeface="MetaOT-Normal"/>
                <a:cs typeface="MetaOT-Normal"/>
                <a:sym typeface="MetaOT-Normal"/>
              </a:defRPr>
            </a:pPr>
            <a:r>
              <a:rPr dirty="0"/>
              <a:t>For investors to get a better understanding of the market size and how you as a business differentiate yourself from competitors, this slide is important. Share here how you aim to advertise and sell your product or service to the market.</a:t>
            </a:r>
          </a:p>
        </p:txBody>
      </p:sp>
      <p:sp>
        <p:nvSpPr>
          <p:cNvPr id="186" name="07"/>
          <p:cNvSpPr txBox="1"/>
          <p:nvPr/>
        </p:nvSpPr>
        <p:spPr>
          <a:xfrm>
            <a:off x="5273483" y="7721953"/>
            <a:ext cx="63015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t>07</a:t>
            </a:r>
          </a:p>
        </p:txBody>
      </p:sp>
      <p:sp>
        <p:nvSpPr>
          <p:cNvPr id="187" name="Competition.…"/>
          <p:cNvSpPr txBox="1"/>
          <p:nvPr/>
        </p:nvSpPr>
        <p:spPr>
          <a:xfrm>
            <a:off x="5295109" y="8647486"/>
            <a:ext cx="4401648" cy="24929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002264"/>
                </a:solidFill>
                <a:latin typeface="MetaPro-Bold"/>
                <a:ea typeface="MetaPro-Bold"/>
                <a:cs typeface="MetaPro-Bold"/>
                <a:sym typeface="MetaPro-Bold"/>
              </a:defRPr>
            </a:pPr>
            <a:r>
              <a:rPr dirty="0"/>
              <a:t>Competition.</a:t>
            </a:r>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002264"/>
                </a:solidFill>
                <a:latin typeface="MetaOT-Normal"/>
                <a:ea typeface="MetaOT-Normal"/>
                <a:cs typeface="MetaOT-Normal"/>
                <a:sym typeface="MetaOT-Normal"/>
              </a:defRPr>
            </a:pPr>
            <a:r>
              <a:rPr dirty="0"/>
              <a:t>What sets your product or service apart from other entities or alternatives the specific market you are a</a:t>
            </a:r>
            <a:r>
              <a:rPr sz="2000" dirty="0">
                <a:solidFill>
                  <a:srgbClr val="002264"/>
                </a:solidFill>
                <a:latin typeface="MetaOT-Normal"/>
              </a:rPr>
              <a:t>cting? Take this information from your</a:t>
            </a:r>
            <a:r>
              <a:rPr lang="en-GB" sz="2000" dirty="0">
                <a:solidFill>
                  <a:srgbClr val="002264"/>
                </a:solidFill>
                <a:latin typeface="MetaOT-Normal"/>
              </a:rPr>
              <a:t> competitive analysis.</a:t>
            </a:r>
            <a:endParaRPr sz="2000" dirty="0">
              <a:solidFill>
                <a:srgbClr val="002264"/>
              </a:solidFill>
              <a:latin typeface="MetaOT-Normal"/>
            </a:endParaRPr>
          </a:p>
        </p:txBody>
      </p:sp>
      <p:sp>
        <p:nvSpPr>
          <p:cNvPr id="188" name="08"/>
          <p:cNvSpPr txBox="1"/>
          <p:nvPr/>
        </p:nvSpPr>
        <p:spPr>
          <a:xfrm>
            <a:off x="9808689" y="7721953"/>
            <a:ext cx="683642"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t>08</a:t>
            </a:r>
          </a:p>
        </p:txBody>
      </p:sp>
      <p:sp>
        <p:nvSpPr>
          <p:cNvPr id="189" name="Team.…"/>
          <p:cNvSpPr txBox="1"/>
          <p:nvPr/>
        </p:nvSpPr>
        <p:spPr>
          <a:xfrm>
            <a:off x="9857061" y="8647486"/>
            <a:ext cx="4401648" cy="4031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sz="3200" dirty="0">
                <a:latin typeface="MetaPro-Bold"/>
                <a:ea typeface="MetaPro-Bold"/>
                <a:cs typeface="MetaPro-Bold"/>
                <a:sym typeface="MetaPro-Bold"/>
              </a:rPr>
              <a:t>Team.</a:t>
            </a:r>
            <a:br>
              <a:rPr dirty="0"/>
            </a:br>
            <a:br>
              <a:rPr dirty="0"/>
            </a:br>
            <a:r>
              <a:rPr sz="2000" dirty="0">
                <a:latin typeface="MetaOT-Normal"/>
                <a:ea typeface="MetaOT-Normal"/>
                <a:cs typeface="MetaOT-Normal"/>
                <a:sym typeface="MetaOT-Normal"/>
              </a:rPr>
              <a:t>The content on this slide should present the company’s management team’s expertise and capabilities to bring your product or service to the market. Who are the key team members (and co-founders if applicable) and what expertise's and previous experiences supports the development of the company’s competitive advantage.</a:t>
            </a:r>
          </a:p>
        </p:txBody>
      </p:sp>
      <p:sp>
        <p:nvSpPr>
          <p:cNvPr id="190" name="09"/>
          <p:cNvSpPr txBox="1"/>
          <p:nvPr/>
        </p:nvSpPr>
        <p:spPr>
          <a:xfrm>
            <a:off x="14431307" y="7721953"/>
            <a:ext cx="666802"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t>09</a:t>
            </a:r>
          </a:p>
        </p:txBody>
      </p:sp>
      <p:sp>
        <p:nvSpPr>
          <p:cNvPr id="191" name="Financials.…"/>
          <p:cNvSpPr txBox="1"/>
          <p:nvPr/>
        </p:nvSpPr>
        <p:spPr>
          <a:xfrm>
            <a:off x="14471259" y="8647486"/>
            <a:ext cx="4401648" cy="43396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sz="3200" dirty="0">
                <a:latin typeface="MetaPro-Bold"/>
                <a:ea typeface="MetaPro-Bold"/>
                <a:cs typeface="MetaPro-Bold"/>
                <a:sym typeface="MetaPro-Bold"/>
              </a:rPr>
              <a:t>Financials.</a:t>
            </a:r>
            <a:br>
              <a:rPr dirty="0"/>
            </a:br>
            <a:endParaRPr dirty="0"/>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sz="2000" dirty="0">
                <a:latin typeface="MetaOT-Normal"/>
                <a:ea typeface="MetaOT-Normal"/>
                <a:cs typeface="MetaOT-Normal"/>
                <a:sym typeface="MetaOT-Normal"/>
              </a:rPr>
              <a:t>The information on this slide allows you to convince the investors from your company’s financial health for the upcoming three to five years. This include</a:t>
            </a:r>
            <a:r>
              <a:rPr lang="en-GB" sz="2000" dirty="0">
                <a:latin typeface="MetaOT-Normal"/>
                <a:ea typeface="MetaOT-Normal"/>
                <a:cs typeface="MetaOT-Normal"/>
                <a:sym typeface="MetaOT-Normal"/>
              </a:rPr>
              <a:t> income statements</a:t>
            </a:r>
            <a:r>
              <a:rPr sz="2000" dirty="0">
                <a:latin typeface="MetaOT-Normal"/>
                <a:ea typeface="MetaOT-Normal"/>
                <a:cs typeface="MetaOT-Normal"/>
                <a:sym typeface="MetaOT-Normal"/>
              </a:rPr>
              <a:t>, projected growth, and information on the business model itself. Try to present the data in an easy to grasp way, through </a:t>
            </a:r>
            <a:r>
              <a:rPr sz="2000" dirty="0" err="1">
                <a:latin typeface="MetaOT-Normal"/>
                <a:ea typeface="MetaOT-Normal"/>
                <a:cs typeface="MetaOT-Normal"/>
                <a:sym typeface="MetaOT-Normal"/>
              </a:rPr>
              <a:t>visualisation</a:t>
            </a:r>
            <a:r>
              <a:rPr sz="2000" dirty="0">
                <a:latin typeface="MetaOT-Normal"/>
                <a:ea typeface="MetaOT-Normal"/>
                <a:cs typeface="MetaOT-Normal"/>
                <a:sym typeface="MetaOT-Normal"/>
              </a:rPr>
              <a:t> instead words. Use infographics, like pie charts or bar graphs.</a:t>
            </a:r>
          </a:p>
        </p:txBody>
      </p:sp>
      <p:sp>
        <p:nvSpPr>
          <p:cNvPr id="192" name="10"/>
          <p:cNvSpPr txBox="1"/>
          <p:nvPr/>
        </p:nvSpPr>
        <p:spPr>
          <a:xfrm>
            <a:off x="18980155" y="7721953"/>
            <a:ext cx="59845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t>10</a:t>
            </a:r>
          </a:p>
        </p:txBody>
      </p:sp>
      <p:sp>
        <p:nvSpPr>
          <p:cNvPr id="193" name="Investments &amp; funding.…"/>
          <p:cNvSpPr txBox="1"/>
          <p:nvPr/>
        </p:nvSpPr>
        <p:spPr>
          <a:xfrm>
            <a:off x="18985931" y="8647486"/>
            <a:ext cx="4401648" cy="34163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002264"/>
                </a:solidFill>
                <a:latin typeface="MetaPro-Bold"/>
                <a:ea typeface="MetaPro-Bold"/>
                <a:cs typeface="MetaPro-Bold"/>
                <a:sym typeface="MetaPro-Bold"/>
              </a:defRPr>
            </a:pPr>
            <a:r>
              <a:rPr dirty="0"/>
              <a:t>Investments &amp; funding.</a:t>
            </a:r>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002264"/>
                </a:solidFill>
                <a:latin typeface="MetaOT-Normal"/>
                <a:ea typeface="MetaOT-Normal"/>
                <a:cs typeface="MetaOT-Normal"/>
                <a:sym typeface="MetaOT-Normal"/>
              </a:defRPr>
            </a:pPr>
            <a:r>
              <a:rPr dirty="0"/>
              <a:t>Finally, what amount of money is needed to fund your project? Don’t solely call out a number, but note as well how the funding will be spent. What are your goals? Are there any decision points? An in-depth explanation will build additional trust with investors.</a:t>
            </a:r>
          </a:p>
        </p:txBody>
      </p:sp>
      <p:sp>
        <p:nvSpPr>
          <p:cNvPr id="194" name="Your Pitch Deck"/>
          <p:cNvSpPr txBox="1"/>
          <p:nvPr/>
        </p:nvSpPr>
        <p:spPr>
          <a:xfrm>
            <a:off x="735742" y="369919"/>
            <a:ext cx="2848182"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97" name="Introduction"/>
          <p:cNvSpPr txBox="1">
            <a:spLocks noGrp="1"/>
          </p:cNvSpPr>
          <p:nvPr>
            <p:ph type="title" idx="4294967295"/>
          </p:nvPr>
        </p:nvSpPr>
        <p:spPr>
          <a:xfrm>
            <a:off x="18946907" y="369919"/>
            <a:ext cx="2682372"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a:latin typeface="MetaOT-Normal" panose="02000503040000020004" pitchFamily="2" charset="77"/>
              </a:rPr>
              <a:t>Introduction</a:t>
            </a:r>
          </a:p>
        </p:txBody>
      </p:sp>
      <p:pic>
        <p:nvPicPr>
          <p:cNvPr id="19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199" name="Your Pitch Deck"/>
          <p:cNvSpPr txBox="1"/>
          <p:nvPr/>
        </p:nvSpPr>
        <p:spPr>
          <a:xfrm>
            <a:off x="735742" y="369919"/>
            <a:ext cx="2682372"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
        <p:nvSpPr>
          <p:cNvPr id="200" name="Within the first slide you should introduce the deck and elaborate on your business to the point, in simple and clear to understand words. Ask yourself what your business’ “unique value proposition” is and include that in your first slide. The value prop"/>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Regular"/>
                <a:ea typeface="Brandon Grotesque Regular"/>
                <a:cs typeface="Brandon Grotesque Regular"/>
                <a:sym typeface="Brandon Grotesque Regular"/>
              </a:defRPr>
            </a:lvl1pPr>
          </a:lstStyle>
          <a:p>
            <a:r>
              <a:rPr dirty="0">
                <a:latin typeface="MetaOT-Normal" panose="02000503040000020004" pitchFamily="2" charset="77"/>
              </a:rPr>
              <a:t>Within the first slide you should introduce the deck and elaborate on your business to the point, in simple and clear to understand words. Ask yourself what your business’ “unique value proposition” is and include that in your first slide. The value proposition compares your products and services to another established company or the market.</a:t>
            </a:r>
          </a:p>
        </p:txBody>
      </p:sp>
      <p:sp>
        <p:nvSpPr>
          <p:cNvPr id="201" name="Introduction"/>
          <p:cNvSpPr txBox="1"/>
          <p:nvPr/>
        </p:nvSpPr>
        <p:spPr>
          <a:xfrm>
            <a:off x="2219233" y="-1181665"/>
            <a:ext cx="20269201" cy="535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FFFFFF"/>
                </a:solidFill>
                <a:latin typeface="MetaOT-Medium"/>
                <a:ea typeface="MetaOT-Medium"/>
                <a:cs typeface="MetaOT-Medium"/>
                <a:sym typeface="MetaOT-Medium"/>
              </a:defRPr>
            </a:lvl1pPr>
          </a:lstStyle>
          <a:p>
            <a:r>
              <a:t>Introduction</a:t>
            </a:r>
          </a:p>
        </p:txBody>
      </p:sp>
      <p:sp>
        <p:nvSpPr>
          <p:cNvPr id="202"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203"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204" name="Your Value Proposition"/>
          <p:cNvSpPr txBox="1"/>
          <p:nvPr/>
        </p:nvSpPr>
        <p:spPr>
          <a:xfrm>
            <a:off x="4078130" y="599397"/>
            <a:ext cx="16227740" cy="26059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Your Value Proposition</a:t>
            </a:r>
          </a:p>
        </p:txBody>
      </p:sp>
      <p:sp>
        <p:nvSpPr>
          <p:cNvPr id="205" name="123"/>
          <p:cNvSpPr txBox="1"/>
          <p:nvPr/>
        </p:nvSpPr>
        <p:spPr>
          <a:xfrm>
            <a:off x="9957448" y="8509818"/>
            <a:ext cx="4287177"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1B47A4"/>
                </a:solidFill>
                <a:latin typeface="MetaOT-Medium"/>
                <a:ea typeface="MetaOT-Medium"/>
                <a:cs typeface="MetaOT-Medium"/>
                <a:sym typeface="MetaOT-Medium"/>
              </a:defRPr>
            </a:lvl1pPr>
          </a:lstStyle>
          <a:p>
            <a:r>
              <a:t>123</a:t>
            </a:r>
          </a:p>
        </p:txBody>
      </p:sp>
      <p:sp>
        <p:nvSpPr>
          <p:cNvPr id="206" name="Unique Value Proposition"/>
          <p:cNvSpPr txBox="1"/>
          <p:nvPr/>
        </p:nvSpPr>
        <p:spPr>
          <a:xfrm>
            <a:off x="1595497" y="10537097"/>
            <a:ext cx="4417233"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dirty="0">
                <a:latin typeface="MetaOT-Normal" panose="02000503040000020004" pitchFamily="2" charset="77"/>
              </a:rPr>
              <a:t>Unique Value Proposition </a:t>
            </a:r>
          </a:p>
        </p:txBody>
      </p:sp>
      <p:sp>
        <p:nvSpPr>
          <p:cNvPr id="207" name="Unique Value Proposition"/>
          <p:cNvSpPr txBox="1"/>
          <p:nvPr/>
        </p:nvSpPr>
        <p:spPr>
          <a:xfrm>
            <a:off x="9983384" y="10537097"/>
            <a:ext cx="4417233"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Grotesque-Light"/>
                <a:ea typeface="BrandonGrotesque-Light"/>
                <a:cs typeface="BrandonGrotesque-Light"/>
                <a:sym typeface="BrandonGrotesque-Light"/>
              </a:defRPr>
            </a:lvl1pPr>
          </a:lstStyle>
          <a:p>
            <a:r>
              <a:rPr>
                <a:latin typeface="MetaOT-Normal" panose="02000503040000020004" pitchFamily="2" charset="77"/>
              </a:rPr>
              <a:t>Unique Value Proposition </a:t>
            </a:r>
          </a:p>
        </p:txBody>
      </p:sp>
      <p:sp>
        <p:nvSpPr>
          <p:cNvPr id="208" name="Unique Value Proposition"/>
          <p:cNvSpPr txBox="1"/>
          <p:nvPr/>
        </p:nvSpPr>
        <p:spPr>
          <a:xfrm>
            <a:off x="18371270" y="10537097"/>
            <a:ext cx="4417233"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Unique Value Proposition </a:t>
            </a:r>
          </a:p>
        </p:txBody>
      </p:sp>
      <p:pic>
        <p:nvPicPr>
          <p:cNvPr id="20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9113" y="8804131"/>
            <a:ext cx="1270001" cy="1270001"/>
          </a:xfrm>
          <a:prstGeom prst="rect">
            <a:avLst/>
          </a:prstGeom>
          <a:ln w="12700">
            <a:miter lim="400000"/>
          </a:ln>
        </p:spPr>
      </p:pic>
      <p:pic>
        <p:nvPicPr>
          <p:cNvPr id="210"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68686" y="8804131"/>
            <a:ext cx="1270001" cy="1270001"/>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jukan-tateisi-bJhT_8nbUA0-unsplash.jpg" descr="jukan-tateisi-bJhT_8nbUA0-unsplash.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5759146" y="6862931"/>
            <a:ext cx="8643461" cy="6906232"/>
          </a:xfrm>
          <a:prstGeom prst="rect">
            <a:avLst/>
          </a:prstGeom>
          <a:ln w="12700">
            <a:miter lim="400000"/>
          </a:ln>
        </p:spPr>
      </p:pic>
      <p:sp>
        <p:nvSpPr>
          <p:cNvPr id="219" name="Rectangle"/>
          <p:cNvSpPr/>
          <p:nvPr/>
        </p:nvSpPr>
        <p:spPr>
          <a:xfrm>
            <a:off x="15759147" y="6854166"/>
            <a:ext cx="8643461" cy="6914997"/>
          </a:xfrm>
          <a:prstGeom prst="rect">
            <a:avLst/>
          </a:prstGeom>
          <a:solidFill>
            <a:srgbClr val="002264">
              <a:alpha val="5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12" name="Problem"/>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a:latin typeface="MetaOT-Normal" panose="02000503040000020004" pitchFamily="2" charset="77"/>
              </a:rPr>
              <a:t>Problem</a:t>
            </a:r>
          </a:p>
        </p:txBody>
      </p:sp>
      <p:sp>
        <p:nvSpPr>
          <p:cNvPr id="213" name="Your Pitch Deck"/>
          <p:cNvSpPr txBox="1"/>
          <p:nvPr/>
        </p:nvSpPr>
        <p:spPr>
          <a:xfrm>
            <a:off x="735742" y="369919"/>
            <a:ext cx="2334029"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
        <p:nvSpPr>
          <p:cNvPr id="214" name="One of the most important parts of your pitch deck is the explanation of the problem that your business’ target market faces. It is the key information highlighting the necessity of your product or service in the marketplace."/>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dirty="0">
                <a:latin typeface="MetaOT-Normal" panose="02000503040000020004" pitchFamily="2" charset="77"/>
              </a:rPr>
              <a:t>One of the most important parts of your pitch deck is the explanation of the problem that your business’ target market faces. It is the key information highlighting the necessity of your product or service in the marketplace.</a:t>
            </a:r>
          </a:p>
        </p:txBody>
      </p:sp>
      <p:sp>
        <p:nvSpPr>
          <p:cNvPr id="215" name="Problem"/>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t>Problem</a:t>
            </a:r>
          </a:p>
        </p:txBody>
      </p:sp>
      <p:sp>
        <p:nvSpPr>
          <p:cNvPr id="216" name="Define your target problem"/>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Define your target problem</a:t>
            </a:r>
          </a:p>
        </p:txBody>
      </p:sp>
      <p:sp>
        <p:nvSpPr>
          <p:cNvPr id="217" name="Problem statement"/>
          <p:cNvSpPr txBox="1"/>
          <p:nvPr/>
        </p:nvSpPr>
        <p:spPr>
          <a:xfrm>
            <a:off x="4806268" y="8686497"/>
            <a:ext cx="3296734" cy="5116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b="1" dirty="0">
                <a:latin typeface="MetaPro-Bold" panose="020B0804030101020102" pitchFamily="34" charset="0"/>
              </a:rPr>
              <a:t>Problem statement</a:t>
            </a:r>
          </a:p>
        </p:txBody>
      </p:sp>
      <p:sp>
        <p:nvSpPr>
          <p:cNvPr id="220" name="Line"/>
          <p:cNvSpPr/>
          <p:nvPr/>
        </p:nvSpPr>
        <p:spPr>
          <a:xfrm>
            <a:off x="-158924" y="7097389"/>
            <a:ext cx="11901466" cy="1"/>
          </a:xfrm>
          <a:prstGeom prst="line">
            <a:avLst/>
          </a:prstGeom>
          <a:ln w="25400">
            <a:solidFill>
              <a:srgbClr val="003399"/>
            </a:solidFill>
            <a:miter lim="400000"/>
          </a:ln>
        </p:spPr>
        <p:txBody>
          <a:bodyPr lIns="45719" rIns="45719" anchor="ctr"/>
          <a:lstStyle/>
          <a:p>
            <a:endParaRPr/>
          </a:p>
        </p:txBody>
      </p:sp>
      <p:pic>
        <p:nvPicPr>
          <p:cNvPr id="221"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3826" y="8430752"/>
            <a:ext cx="928980" cy="928980"/>
          </a:xfrm>
          <a:prstGeom prst="rect">
            <a:avLst/>
          </a:prstGeom>
          <a:ln w="12700">
            <a:miter lim="400000"/>
          </a:ln>
        </p:spPr>
      </p:pic>
      <p:sp>
        <p:nvSpPr>
          <p:cNvPr id="222" name="One of the most important parts of your pitch deck is the explanation of the problem that your business’ target market faces. It is the key information highlighting the necessity of your product or service in the marketplace."/>
          <p:cNvSpPr txBox="1"/>
          <p:nvPr/>
        </p:nvSpPr>
        <p:spPr>
          <a:xfrm>
            <a:off x="4803778" y="9050270"/>
            <a:ext cx="7342762" cy="33120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One of the most important parts of your pitch deck is the explanation of the problem that your business’ target market faces. It is the key information highlighting the necessity of your product or service in the marketplace.</a:t>
            </a:r>
          </a:p>
        </p:txBody>
      </p:sp>
      <p:pic>
        <p:nvPicPr>
          <p:cNvPr id="223"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 name="Image" descr="Image"/>
          <p:cNvPicPr>
            <a:picLocks noChangeAspect="1"/>
          </p:cNvPicPr>
          <p:nvPr/>
        </p:nvPicPr>
        <p:blipFill>
          <a:blip r:embed="rId2" cstate="print">
            <a:alphaModFix amt="20000"/>
            <a:extLst>
              <a:ext uri="{28A0092B-C50C-407E-A947-70E740481C1C}">
                <a14:useLocalDpi xmlns:a14="http://schemas.microsoft.com/office/drawing/2010/main" val="0"/>
              </a:ext>
            </a:extLst>
          </a:blip>
          <a:stretch>
            <a:fillRect/>
          </a:stretch>
        </p:blipFill>
        <p:spPr>
          <a:xfrm>
            <a:off x="-401716" y="9668543"/>
            <a:ext cx="8836239" cy="4396597"/>
          </a:xfrm>
          <a:prstGeom prst="rect">
            <a:avLst/>
          </a:prstGeom>
          <a:ln w="12700">
            <a:miter lim="400000"/>
          </a:ln>
        </p:spPr>
      </p:pic>
      <p:sp>
        <p:nvSpPr>
          <p:cNvPr id="226" name="Market"/>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a:latin typeface="MetaOT-Normal" panose="02000503040000020004" pitchFamily="2" charset="77"/>
              </a:rPr>
              <a:t>Market</a:t>
            </a:r>
          </a:p>
        </p:txBody>
      </p:sp>
      <p:pic>
        <p:nvPicPr>
          <p:cNvPr id="227"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28" name="Your Pitch Deck"/>
          <p:cNvSpPr txBox="1"/>
          <p:nvPr/>
        </p:nvSpPr>
        <p:spPr>
          <a:xfrm>
            <a:off x="735742" y="369919"/>
            <a:ext cx="2551744"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
        <p:nvSpPr>
          <p:cNvPr id="229" name="Who are you aiming to reach? A “target market” is a group of people that have characteristics in common. All services or products are directed to a distinct group, and yours should be highlighted in your pitch deck. How does your competitive landscape lo"/>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dirty="0">
                <a:latin typeface="MetaOT-Normal" panose="02000503040000020004" pitchFamily="2" charset="77"/>
              </a:rPr>
              <a:t>Who are you aiming to reach? A “target market” is a group of people that have characteristics in common. All services or products are directed to a distinct group, and yours should be highlighted in your pitch deck. How does your competitive landscape look like? What is the belonging market opportunity? How can you succeed in that landscape? Moreover, what is the potential market size for products or services offered by your type business?</a:t>
            </a:r>
          </a:p>
        </p:txBody>
      </p:sp>
      <p:sp>
        <p:nvSpPr>
          <p:cNvPr id="230" name="Market"/>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t>Market</a:t>
            </a:r>
          </a:p>
        </p:txBody>
      </p:sp>
      <p:sp>
        <p:nvSpPr>
          <p:cNvPr id="231" name="Identify your target market"/>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Identify your target market</a:t>
            </a:r>
          </a:p>
        </p:txBody>
      </p:sp>
      <p:sp>
        <p:nvSpPr>
          <p:cNvPr id="232" name="Line"/>
          <p:cNvSpPr/>
          <p:nvPr/>
        </p:nvSpPr>
        <p:spPr>
          <a:xfrm flipV="1">
            <a:off x="8148151" y="8498680"/>
            <a:ext cx="1" cy="3261400"/>
          </a:xfrm>
          <a:prstGeom prst="line">
            <a:avLst/>
          </a:prstGeom>
          <a:ln w="25400">
            <a:solidFill>
              <a:srgbClr val="003399"/>
            </a:solidFill>
            <a:miter lim="400000"/>
          </a:ln>
        </p:spPr>
        <p:txBody>
          <a:bodyPr lIns="45719" rIns="45719" anchor="ctr"/>
          <a:lstStyle/>
          <a:p>
            <a:endParaRPr/>
          </a:p>
        </p:txBody>
      </p:sp>
      <p:sp>
        <p:nvSpPr>
          <p:cNvPr id="233" name="Line"/>
          <p:cNvSpPr/>
          <p:nvPr/>
        </p:nvSpPr>
        <p:spPr>
          <a:xfrm flipV="1">
            <a:off x="16097466" y="8498680"/>
            <a:ext cx="1" cy="3261400"/>
          </a:xfrm>
          <a:prstGeom prst="line">
            <a:avLst/>
          </a:prstGeom>
          <a:ln w="25400">
            <a:solidFill>
              <a:srgbClr val="003399"/>
            </a:solidFill>
            <a:miter lim="400000"/>
          </a:ln>
        </p:spPr>
        <p:txBody>
          <a:bodyPr lIns="45719" rIns="45719" anchor="ctr"/>
          <a:lstStyle/>
          <a:p>
            <a:endParaRPr/>
          </a:p>
        </p:txBody>
      </p:sp>
      <p:sp>
        <p:nvSpPr>
          <p:cNvPr id="234" name="Market Location"/>
          <p:cNvSpPr txBox="1"/>
          <p:nvPr/>
        </p:nvSpPr>
        <p:spPr>
          <a:xfrm>
            <a:off x="2835815" y="8317645"/>
            <a:ext cx="2264400" cy="4277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dirty="0">
                <a:latin typeface="MetaPro-Bold" panose="020B0804030101020102" pitchFamily="34" charset="0"/>
              </a:rPr>
              <a:t>Market Location</a:t>
            </a:r>
          </a:p>
        </p:txBody>
      </p:sp>
      <p:sp>
        <p:nvSpPr>
          <p:cNvPr id="235" name="Market size"/>
          <p:cNvSpPr txBox="1"/>
          <p:nvPr/>
        </p:nvSpPr>
        <p:spPr>
          <a:xfrm>
            <a:off x="11385304" y="10058867"/>
            <a:ext cx="1660068" cy="4277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a:latin typeface="MetaPro-Bold" panose="020B0804030101020102" pitchFamily="34" charset="0"/>
              </a:rPr>
              <a:t>Market size</a:t>
            </a:r>
          </a:p>
        </p:txBody>
      </p:sp>
      <p:sp>
        <p:nvSpPr>
          <p:cNvPr id="236" name="Circle"/>
          <p:cNvSpPr/>
          <p:nvPr/>
        </p:nvSpPr>
        <p:spPr>
          <a:xfrm>
            <a:off x="4259726" y="11508671"/>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7" name="Circle"/>
          <p:cNvSpPr/>
          <p:nvPr/>
        </p:nvSpPr>
        <p:spPr>
          <a:xfrm>
            <a:off x="4539791" y="10449465"/>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8" name="Circle"/>
          <p:cNvSpPr/>
          <p:nvPr/>
        </p:nvSpPr>
        <p:spPr>
          <a:xfrm>
            <a:off x="3642686" y="10777073"/>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9" name="Circle"/>
          <p:cNvSpPr/>
          <p:nvPr/>
        </p:nvSpPr>
        <p:spPr>
          <a:xfrm>
            <a:off x="1999442" y="10681634"/>
            <a:ext cx="174968" cy="174967"/>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0" name="Circle"/>
          <p:cNvSpPr/>
          <p:nvPr/>
        </p:nvSpPr>
        <p:spPr>
          <a:xfrm>
            <a:off x="1759884" y="11334146"/>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1" name="What is the potential market size for products or services offered by your type business?"/>
          <p:cNvSpPr txBox="1"/>
          <p:nvPr/>
        </p:nvSpPr>
        <p:spPr>
          <a:xfrm>
            <a:off x="8825388" y="10603700"/>
            <a:ext cx="6551298" cy="11480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What is the potential market size for products or services offered by your type business?</a:t>
            </a:r>
          </a:p>
        </p:txBody>
      </p:sp>
      <p:grpSp>
        <p:nvGrpSpPr>
          <p:cNvPr id="245" name="Group"/>
          <p:cNvGrpSpPr/>
          <p:nvPr/>
        </p:nvGrpSpPr>
        <p:grpSpPr>
          <a:xfrm>
            <a:off x="16591715" y="7887488"/>
            <a:ext cx="7781175" cy="7781175"/>
            <a:chOff x="0" y="0"/>
            <a:chExt cx="7781173" cy="7781173"/>
          </a:xfrm>
        </p:grpSpPr>
        <p:sp>
          <p:nvSpPr>
            <p:cNvPr id="242" name="Circle"/>
            <p:cNvSpPr/>
            <p:nvPr/>
          </p:nvSpPr>
          <p:spPr>
            <a:xfrm>
              <a:off x="0" y="0"/>
              <a:ext cx="7781174" cy="7781174"/>
            </a:xfrm>
            <a:prstGeom prst="ellipse">
              <a:avLst/>
            </a:prstGeom>
            <a:solidFill>
              <a:srgbClr val="3D539C">
                <a:alpha val="40000"/>
              </a:srgbClr>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3" name="Circle"/>
            <p:cNvSpPr/>
            <p:nvPr/>
          </p:nvSpPr>
          <p:spPr>
            <a:xfrm>
              <a:off x="1390596" y="1390597"/>
              <a:ext cx="4999980" cy="4999980"/>
            </a:xfrm>
            <a:prstGeom prst="ellipse">
              <a:avLst/>
            </a:prstGeom>
            <a:solidFill>
              <a:srgbClr val="3D539C">
                <a:alpha val="40000"/>
              </a:srgbClr>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4" name="Circle"/>
            <p:cNvSpPr/>
            <p:nvPr/>
          </p:nvSpPr>
          <p:spPr>
            <a:xfrm>
              <a:off x="2813254" y="2813253"/>
              <a:ext cx="2154667" cy="2154667"/>
            </a:xfrm>
            <a:prstGeom prst="ellipse">
              <a:avLst/>
            </a:prstGeom>
            <a:solidFill>
              <a:srgbClr val="3D539C"/>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grpSp>
      <p:sp>
        <p:nvSpPr>
          <p:cNvPr id="246" name="US 10%"/>
          <p:cNvSpPr txBox="1"/>
          <p:nvPr/>
        </p:nvSpPr>
        <p:spPr>
          <a:xfrm>
            <a:off x="19926383" y="11506172"/>
            <a:ext cx="1111841"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sz="2400">
                <a:latin typeface="MetaOT-Normal" panose="02000503040000020004" pitchFamily="2" charset="77"/>
              </a:rPr>
              <a:t>US 10%</a:t>
            </a:r>
          </a:p>
        </p:txBody>
      </p:sp>
      <p:sp>
        <p:nvSpPr>
          <p:cNvPr id="247" name="EU 30%"/>
          <p:cNvSpPr txBox="1"/>
          <p:nvPr/>
        </p:nvSpPr>
        <p:spPr>
          <a:xfrm>
            <a:off x="19920771" y="9861598"/>
            <a:ext cx="1123062"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sz="2400">
                <a:latin typeface="MetaOT-Normal" panose="02000503040000020004" pitchFamily="2" charset="77"/>
              </a:rPr>
              <a:t>EU 30%</a:t>
            </a:r>
          </a:p>
        </p:txBody>
      </p:sp>
      <p:sp>
        <p:nvSpPr>
          <p:cNvPr id="248" name="Market option 60%"/>
          <p:cNvSpPr txBox="1"/>
          <p:nvPr/>
        </p:nvSpPr>
        <p:spPr>
          <a:xfrm>
            <a:off x="19492093" y="8370493"/>
            <a:ext cx="1955020" cy="7663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p>
            <a:pPr defTabSz="825500">
              <a:spcBef>
                <a:spcPts val="0"/>
              </a:spcBef>
              <a:defRPr sz="3000">
                <a:solidFill>
                  <a:srgbClr val="FFFFFF"/>
                </a:solidFill>
                <a:latin typeface="Brandon Grotesque Light"/>
                <a:ea typeface="Brandon Grotesque Light"/>
                <a:cs typeface="Brandon Grotesque Light"/>
                <a:sym typeface="Brandon Grotesque Light"/>
              </a:defRPr>
            </a:pPr>
            <a:r>
              <a:rPr sz="2400" dirty="0">
                <a:latin typeface="MetaOT-Normal" panose="02000503040000020004" pitchFamily="2" charset="77"/>
              </a:rPr>
              <a:t>Market option</a:t>
            </a:r>
            <a:br>
              <a:rPr sz="2400" dirty="0">
                <a:latin typeface="MetaOT-Normal" panose="02000503040000020004" pitchFamily="2" charset="77"/>
              </a:rPr>
            </a:br>
            <a:r>
              <a:rPr sz="2400" dirty="0">
                <a:latin typeface="MetaOT-Normal" panose="02000503040000020004" pitchFamily="2" charset="77"/>
              </a:rPr>
              <a:t>60%</a:t>
            </a:r>
          </a:p>
        </p:txBody>
      </p:sp>
      <p:pic>
        <p:nvPicPr>
          <p:cNvPr id="249"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18900" y="8398543"/>
            <a:ext cx="1270000" cy="1270001"/>
          </a:xfrm>
          <a:prstGeom prst="rect">
            <a:avLst/>
          </a:prstGeom>
          <a:ln w="12700">
            <a:miter lim="400000"/>
          </a:ln>
        </p:spPr>
      </p:pic>
      <p:pic>
        <p:nvPicPr>
          <p:cNvPr id="250" name="Image" descr="Imag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 name="a-group-examining-a-lightbulb-2022-01-14-18-21-01-utc.jpeg" descr="a-group-examining-a-lightbulb-2022-01-14-18-21-01-utc.jpe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5762310" y="6858000"/>
            <a:ext cx="8643460" cy="6891739"/>
          </a:xfrm>
          <a:prstGeom prst="rect">
            <a:avLst/>
          </a:prstGeom>
          <a:ln w="12700">
            <a:miter lim="400000"/>
          </a:ln>
        </p:spPr>
      </p:pic>
      <p:sp>
        <p:nvSpPr>
          <p:cNvPr id="253" name="Rectangle"/>
          <p:cNvSpPr/>
          <p:nvPr/>
        </p:nvSpPr>
        <p:spPr>
          <a:xfrm>
            <a:off x="15762310" y="6858000"/>
            <a:ext cx="8643461" cy="6891739"/>
          </a:xfrm>
          <a:prstGeom prst="rect">
            <a:avLst/>
          </a:prstGeom>
          <a:solidFill>
            <a:srgbClr val="002264">
              <a:alpha val="3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54" name="Solu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a:latin typeface="MetaOT-Normal" panose="02000503040000020004" pitchFamily="2" charset="77"/>
              </a:rPr>
              <a:t>Solution</a:t>
            </a:r>
          </a:p>
        </p:txBody>
      </p:sp>
      <p:pic>
        <p:nvPicPr>
          <p:cNvPr id="255"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56" name="Your Pitch Deck"/>
          <p:cNvSpPr txBox="1"/>
          <p:nvPr/>
        </p:nvSpPr>
        <p:spPr>
          <a:xfrm>
            <a:off x="735742" y="369919"/>
            <a:ext cx="2529972"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a:latin typeface="MetaOT-Normal" panose="02000503040000020004" pitchFamily="2" charset="77"/>
              </a:rPr>
              <a:t>Your Pitch Deck</a:t>
            </a:r>
          </a:p>
        </p:txBody>
      </p:sp>
      <p:sp>
        <p:nvSpPr>
          <p:cNvPr id="257" name="This slide should encompass the different manners your business solves the problems that your target market is facing. Go for a story or so-called narrative approach, as people tend to process this type of information best. Can you create empathy by incl"/>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This slide should encompass the different manners your business solves the problems that your target market is facing. Go for a story or so-called narrative approach, as people tend to process this type of information best. Can you create empathy by including  identifiable stories from customers who use your product or service to solve a pain point. Add extra body to the slide with additional visuals of the product or service itself, photographs, screenshots or a demo video.</a:t>
            </a:r>
          </a:p>
        </p:txBody>
      </p:sp>
      <p:sp>
        <p:nvSpPr>
          <p:cNvPr id="258" name="Solution"/>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t>Solution</a:t>
            </a:r>
          </a:p>
        </p:txBody>
      </p:sp>
      <p:sp>
        <p:nvSpPr>
          <p:cNvPr id="259" name="Define the solution you provide"/>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Define the solution you provide</a:t>
            </a:r>
          </a:p>
        </p:txBody>
      </p:sp>
      <p:sp>
        <p:nvSpPr>
          <p:cNvPr id="260" name="Solution statement"/>
          <p:cNvSpPr txBox="1"/>
          <p:nvPr/>
        </p:nvSpPr>
        <p:spPr>
          <a:xfrm>
            <a:off x="4795847" y="7924497"/>
            <a:ext cx="3317574" cy="5116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dirty="0">
                <a:latin typeface="MetaPro-Bold" panose="020B0804030101020102" pitchFamily="34" charset="0"/>
              </a:rPr>
              <a:t>Solution statement</a:t>
            </a:r>
          </a:p>
        </p:txBody>
      </p:sp>
      <p:sp>
        <p:nvSpPr>
          <p:cNvPr id="261" name="Line"/>
          <p:cNvSpPr/>
          <p:nvPr/>
        </p:nvSpPr>
        <p:spPr>
          <a:xfrm>
            <a:off x="-158924" y="7097389"/>
            <a:ext cx="11901466" cy="1"/>
          </a:xfrm>
          <a:prstGeom prst="line">
            <a:avLst/>
          </a:prstGeom>
          <a:ln w="25400">
            <a:solidFill>
              <a:srgbClr val="003399"/>
            </a:solidFill>
            <a:miter lim="400000"/>
          </a:ln>
        </p:spPr>
        <p:txBody>
          <a:bodyPr lIns="45719" rIns="45719" anchor="ctr"/>
          <a:lstStyle/>
          <a:p>
            <a:endParaRPr/>
          </a:p>
        </p:txBody>
      </p:sp>
      <p:sp>
        <p:nvSpPr>
          <p:cNvPr id="262" name="The pitch deck needs to explain a solution to the problem the business’s target market faces.…"/>
          <p:cNvSpPr txBox="1"/>
          <p:nvPr/>
        </p:nvSpPr>
        <p:spPr>
          <a:xfrm>
            <a:off x="4824707" y="8796270"/>
            <a:ext cx="7320785" cy="41140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a:latin typeface="MetaOT-Normal" panose="02000503040000020004" pitchFamily="2" charset="77"/>
              </a:rPr>
              <a:t>The pitch deck needs to explain a solution to the problem the business’s target market faces.</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endParaRPr>
              <a:latin typeface="MetaOT-Normal" panose="02000503040000020004" pitchFamily="2" charset="77"/>
            </a:endParaRP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a:latin typeface="MetaOT-Normal" panose="02000503040000020004" pitchFamily="2" charset="77"/>
              </a:rPr>
              <a:t>Statement A.</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a:latin typeface="MetaOT-Normal" panose="02000503040000020004" pitchFamily="2" charset="77"/>
              </a:rPr>
              <a:t>Statement B.</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a:latin typeface="MetaOT-Normal" panose="02000503040000020004" pitchFamily="2" charset="77"/>
              </a:rPr>
              <a:t>Statement C.</a:t>
            </a:r>
          </a:p>
        </p:txBody>
      </p:sp>
      <p:pic>
        <p:nvPicPr>
          <p:cNvPr id="263"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6755" y="7715815"/>
            <a:ext cx="928980" cy="928980"/>
          </a:xfrm>
          <a:prstGeom prst="rect">
            <a:avLst/>
          </a:prstGeom>
          <a:ln w="12700">
            <a:miter lim="400000"/>
          </a:ln>
        </p:spPr>
      </p:pic>
      <p:pic>
        <p:nvPicPr>
          <p:cNvPr id="264" name="Image" descr="Imag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Rectangle"/>
          <p:cNvSpPr/>
          <p:nvPr/>
        </p:nvSpPr>
        <p:spPr>
          <a:xfrm>
            <a:off x="-179876" y="7250176"/>
            <a:ext cx="25067420" cy="6912375"/>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67" name="Trac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a:latin typeface="MetaOT-Normal" panose="02000503040000020004" pitchFamily="2" charset="77"/>
              </a:rPr>
              <a:t>Traction</a:t>
            </a:r>
          </a:p>
        </p:txBody>
      </p:sp>
      <p:pic>
        <p:nvPicPr>
          <p:cNvPr id="26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69" name="Your Pitch Deck"/>
          <p:cNvSpPr txBox="1"/>
          <p:nvPr/>
        </p:nvSpPr>
        <p:spPr>
          <a:xfrm>
            <a:off x="735742" y="369919"/>
            <a:ext cx="2268715"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
        <p:nvSpPr>
          <p:cNvPr id="270" name="This A part of almost every pitch deck is the traction. This slide validates the company’s business model by showing earl numbers, on any month-over-month growth through early sales and support. The objective is to be transparent and resolve potential co"/>
          <p:cNvSpPr txBox="1"/>
          <p:nvPr/>
        </p:nvSpPr>
        <p:spPr>
          <a:xfrm>
            <a:off x="4078130" y="3893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This A part of almost every pitch deck is the traction. This slide validates the company’s business model by showing earl numbers, on any month-over-month growth through early sales and support. The objective is to be transparent and resolve potential concerns with a promising investor. This slide can, for instance, include a simple overview of the number of users, annual revenue return rate, and profit margins. However, you can be as detailed as you prefer.</a:t>
            </a:r>
          </a:p>
        </p:txBody>
      </p:sp>
      <p:sp>
        <p:nvSpPr>
          <p:cNvPr id="271" name="Traction"/>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t>Traction</a:t>
            </a:r>
          </a:p>
        </p:txBody>
      </p:sp>
      <p:sp>
        <p:nvSpPr>
          <p:cNvPr id="272" name="Validate your business model"/>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Validate your business model</a:t>
            </a:r>
          </a:p>
        </p:txBody>
      </p:sp>
      <p:sp>
        <p:nvSpPr>
          <p:cNvPr id="273" name="Model feature"/>
          <p:cNvSpPr txBox="1"/>
          <p:nvPr/>
        </p:nvSpPr>
        <p:spPr>
          <a:xfrm>
            <a:off x="3924091" y="9905438"/>
            <a:ext cx="1945402"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Model feature</a:t>
            </a:r>
          </a:p>
        </p:txBody>
      </p:sp>
      <p:sp>
        <p:nvSpPr>
          <p:cNvPr id="274" name="Business model"/>
          <p:cNvSpPr txBox="1"/>
          <p:nvPr/>
        </p:nvSpPr>
        <p:spPr>
          <a:xfrm>
            <a:off x="6317705" y="7510450"/>
            <a:ext cx="11748590" cy="866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Medium"/>
                <a:ea typeface="Brandon Grotesque Medium"/>
                <a:cs typeface="Brandon Grotesque Medium"/>
                <a:sym typeface="Brandon Grotesque Medium"/>
              </a:defRPr>
            </a:lvl1pPr>
          </a:lstStyle>
          <a:p>
            <a:r>
              <a:rPr sz="2400" dirty="0">
                <a:latin typeface="MetaOT-Normal" panose="02000503040000020004" pitchFamily="2" charset="77"/>
              </a:rPr>
              <a:t>Business model</a:t>
            </a:r>
          </a:p>
        </p:txBody>
      </p:sp>
      <p:sp>
        <p:nvSpPr>
          <p:cNvPr id="275" name="Outcome"/>
          <p:cNvSpPr txBox="1"/>
          <p:nvPr/>
        </p:nvSpPr>
        <p:spPr>
          <a:xfrm>
            <a:off x="11544708" y="9905438"/>
            <a:ext cx="1294583"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sz="2400">
                <a:latin typeface="MetaOT-Normal" panose="02000503040000020004" pitchFamily="2" charset="77"/>
              </a:rPr>
              <a:t>Outcome</a:t>
            </a:r>
          </a:p>
        </p:txBody>
      </p:sp>
      <p:sp>
        <p:nvSpPr>
          <p:cNvPr id="276" name="Model feature"/>
          <p:cNvSpPr txBox="1"/>
          <p:nvPr/>
        </p:nvSpPr>
        <p:spPr>
          <a:xfrm>
            <a:off x="18735690" y="9905438"/>
            <a:ext cx="1945402"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sz="2400">
                <a:latin typeface="MetaOT-Normal" panose="02000503040000020004" pitchFamily="2" charset="77"/>
              </a:rPr>
              <a:t>Model feature</a:t>
            </a:r>
          </a:p>
        </p:txBody>
      </p:sp>
      <p:sp>
        <p:nvSpPr>
          <p:cNvPr id="277" name="Line"/>
          <p:cNvSpPr/>
          <p:nvPr/>
        </p:nvSpPr>
        <p:spPr>
          <a:xfrm>
            <a:off x="5648284" y="9166570"/>
            <a:ext cx="5792224" cy="1"/>
          </a:xfrm>
          <a:prstGeom prst="line">
            <a:avLst/>
          </a:prstGeom>
          <a:ln w="25400" cap="rnd">
            <a:solidFill>
              <a:srgbClr val="FFFFFF"/>
            </a:solidFill>
            <a:custDash>
              <a:ds d="100000" sp="200000"/>
            </a:custDash>
            <a:miter lim="400000"/>
          </a:ln>
        </p:spPr>
        <p:txBody>
          <a:bodyPr lIns="45719" rIns="45719" anchor="ctr"/>
          <a:lstStyle/>
          <a:p>
            <a:endParaRPr/>
          </a:p>
        </p:txBody>
      </p:sp>
      <p:sp>
        <p:nvSpPr>
          <p:cNvPr id="278" name="Line"/>
          <p:cNvSpPr/>
          <p:nvPr/>
        </p:nvSpPr>
        <p:spPr>
          <a:xfrm>
            <a:off x="12943492" y="9166570"/>
            <a:ext cx="5792224" cy="1"/>
          </a:xfrm>
          <a:prstGeom prst="line">
            <a:avLst/>
          </a:prstGeom>
          <a:ln w="25400" cap="rnd">
            <a:solidFill>
              <a:srgbClr val="FFFFFF"/>
            </a:solidFill>
            <a:custDash>
              <a:ds d="100000" sp="200000"/>
            </a:custDash>
            <a:miter lim="400000"/>
          </a:ln>
        </p:spPr>
        <p:txBody>
          <a:bodyPr lIns="45719" rIns="45719" anchor="ctr"/>
          <a:lstStyle/>
          <a:p>
            <a:endParaRPr/>
          </a:p>
        </p:txBody>
      </p:sp>
      <p:pic>
        <p:nvPicPr>
          <p:cNvPr id="27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57000" y="8504690"/>
            <a:ext cx="1270000" cy="1270001"/>
          </a:xfrm>
          <a:prstGeom prst="rect">
            <a:avLst/>
          </a:prstGeom>
          <a:ln w="12700">
            <a:miter lim="400000"/>
          </a:ln>
        </p:spPr>
      </p:pic>
      <p:pic>
        <p:nvPicPr>
          <p:cNvPr id="280"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1791" y="8257544"/>
            <a:ext cx="1270001" cy="1270001"/>
          </a:xfrm>
          <a:prstGeom prst="rect">
            <a:avLst/>
          </a:prstGeom>
          <a:ln w="12700">
            <a:miter lim="400000"/>
          </a:ln>
        </p:spPr>
      </p:pic>
      <p:pic>
        <p:nvPicPr>
          <p:cNvPr id="281" name="Image" descr="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42040" y="8257544"/>
            <a:ext cx="1270001" cy="1270001"/>
          </a:xfrm>
          <a:prstGeom prst="rect">
            <a:avLst/>
          </a:prstGeom>
          <a:ln w="12700">
            <a:miter lim="400000"/>
          </a:ln>
        </p:spPr>
      </p:pic>
      <p:grpSp>
        <p:nvGrpSpPr>
          <p:cNvPr id="284" name="Group"/>
          <p:cNvGrpSpPr/>
          <p:nvPr/>
        </p:nvGrpSpPr>
        <p:grpSpPr>
          <a:xfrm>
            <a:off x="7938916" y="11533955"/>
            <a:ext cx="8471821" cy="1308212"/>
            <a:chOff x="0" y="0"/>
            <a:chExt cx="8471820" cy="1308211"/>
          </a:xfrm>
        </p:grpSpPr>
        <p:sp>
          <p:nvSpPr>
            <p:cNvPr id="282" name="Line"/>
            <p:cNvSpPr/>
            <p:nvPr/>
          </p:nvSpPr>
          <p:spPr>
            <a:xfrm flipV="1">
              <a:off x="-1" y="0"/>
              <a:ext cx="2" cy="1308212"/>
            </a:xfrm>
            <a:prstGeom prst="line">
              <a:avLst/>
            </a:prstGeom>
            <a:noFill/>
            <a:ln w="25400" cap="flat">
              <a:solidFill>
                <a:srgbClr val="FFFFFF"/>
              </a:solidFill>
              <a:prstDash val="solid"/>
              <a:miter lim="400000"/>
            </a:ln>
            <a:effectLst/>
          </p:spPr>
          <p:txBody>
            <a:bodyPr wrap="square" lIns="45719" tIns="45719" rIns="45719" bIns="45719" numCol="1" anchor="ctr">
              <a:noAutofit/>
            </a:bodyPr>
            <a:lstStyle/>
            <a:p>
              <a:endParaRPr/>
            </a:p>
          </p:txBody>
        </p:sp>
        <p:sp>
          <p:nvSpPr>
            <p:cNvPr id="283" name="Line"/>
            <p:cNvSpPr/>
            <p:nvPr/>
          </p:nvSpPr>
          <p:spPr>
            <a:xfrm flipV="1">
              <a:off x="8471820" y="0"/>
              <a:ext cx="1" cy="1308212"/>
            </a:xfrm>
            <a:prstGeom prst="line">
              <a:avLst/>
            </a:prstGeom>
            <a:noFill/>
            <a:ln w="25400" cap="flat">
              <a:solidFill>
                <a:srgbClr val="FFFFFF"/>
              </a:solidFill>
              <a:prstDash val="solid"/>
              <a:miter lim="400000"/>
            </a:ln>
            <a:effectLst/>
          </p:spPr>
          <p:txBody>
            <a:bodyPr wrap="square" lIns="45719" tIns="45719" rIns="45719" bIns="45719" numCol="1" anchor="ctr">
              <a:noAutofit/>
            </a:bodyPr>
            <a:lstStyle/>
            <a:p>
              <a:endParaRPr/>
            </a:p>
          </p:txBody>
        </p:sp>
      </p:grpSp>
      <p:sp>
        <p:nvSpPr>
          <p:cNvPr id="285" name="$123"/>
          <p:cNvSpPr txBox="1"/>
          <p:nvPr/>
        </p:nvSpPr>
        <p:spPr>
          <a:xfrm>
            <a:off x="10031238" y="11158817"/>
            <a:ext cx="4287176"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t>$123</a:t>
            </a:r>
          </a:p>
        </p:txBody>
      </p:sp>
      <p:sp>
        <p:nvSpPr>
          <p:cNvPr id="286" name="Annual revenue"/>
          <p:cNvSpPr txBox="1"/>
          <p:nvPr/>
        </p:nvSpPr>
        <p:spPr>
          <a:xfrm>
            <a:off x="10920390" y="12189874"/>
            <a:ext cx="2690799"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Annual revenue</a:t>
            </a:r>
          </a:p>
        </p:txBody>
      </p:sp>
      <p:sp>
        <p:nvSpPr>
          <p:cNvPr id="287" name="123"/>
          <p:cNvSpPr txBox="1"/>
          <p:nvPr/>
        </p:nvSpPr>
        <p:spPr>
          <a:xfrm>
            <a:off x="1741343" y="11158817"/>
            <a:ext cx="4287177"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t>123</a:t>
            </a:r>
          </a:p>
        </p:txBody>
      </p:sp>
      <p:sp>
        <p:nvSpPr>
          <p:cNvPr id="288" name="Number of users"/>
          <p:cNvSpPr txBox="1"/>
          <p:nvPr/>
        </p:nvSpPr>
        <p:spPr>
          <a:xfrm>
            <a:off x="2562368" y="12189875"/>
            <a:ext cx="2827055"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Number of users</a:t>
            </a:r>
          </a:p>
        </p:txBody>
      </p:sp>
      <p:sp>
        <p:nvSpPr>
          <p:cNvPr id="289" name="$123"/>
          <p:cNvSpPr txBox="1"/>
          <p:nvPr/>
        </p:nvSpPr>
        <p:spPr>
          <a:xfrm>
            <a:off x="18503059" y="11158817"/>
            <a:ext cx="4287177"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t>$123</a:t>
            </a:r>
          </a:p>
        </p:txBody>
      </p:sp>
      <p:sp>
        <p:nvSpPr>
          <p:cNvPr id="290" name="Profit margins"/>
          <p:cNvSpPr txBox="1"/>
          <p:nvPr/>
        </p:nvSpPr>
        <p:spPr>
          <a:xfrm>
            <a:off x="19530872" y="12189875"/>
            <a:ext cx="2413479"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a:latin typeface="MetaOT-Normal" panose="02000503040000020004" pitchFamily="2" charset="77"/>
              </a:rPr>
              <a:t>Profit margins</a:t>
            </a:r>
          </a:p>
        </p:txBody>
      </p:sp>
      <p:sp>
        <p:nvSpPr>
          <p:cNvPr id="291" name="Line"/>
          <p:cNvSpPr/>
          <p:nvPr/>
        </p:nvSpPr>
        <p:spPr>
          <a:xfrm flipV="1">
            <a:off x="5672974" y="7997607"/>
            <a:ext cx="5180037" cy="701826"/>
          </a:xfrm>
          <a:prstGeom prst="line">
            <a:avLst/>
          </a:prstGeom>
          <a:ln w="25400" cap="rnd">
            <a:solidFill>
              <a:srgbClr val="FFFFFF"/>
            </a:solidFill>
            <a:custDash>
              <a:ds d="100000" sp="200000"/>
            </a:custDash>
            <a:miter lim="400000"/>
          </a:ln>
        </p:spPr>
        <p:txBody>
          <a:bodyPr lIns="45719" rIns="45719" anchor="ctr"/>
          <a:lstStyle/>
          <a:p>
            <a:endParaRPr/>
          </a:p>
        </p:txBody>
      </p:sp>
      <p:sp>
        <p:nvSpPr>
          <p:cNvPr id="292" name="Line"/>
          <p:cNvSpPr/>
          <p:nvPr/>
        </p:nvSpPr>
        <p:spPr>
          <a:xfrm>
            <a:off x="13438224" y="8002512"/>
            <a:ext cx="5273402" cy="703877"/>
          </a:xfrm>
          <a:prstGeom prst="line">
            <a:avLst/>
          </a:prstGeom>
          <a:ln w="25400" cap="rnd">
            <a:solidFill>
              <a:srgbClr val="FFFFFF"/>
            </a:solidFill>
            <a:custDash>
              <a:ds d="100000" sp="200000"/>
            </a:custDash>
            <a:miter lim="400000"/>
          </a:ln>
        </p:spPr>
        <p:txBody>
          <a:bodyPr lIns="45719" rIns="45719" anchor="ctr"/>
          <a:lstStyle/>
          <a:p>
            <a:endParaRPr/>
          </a:p>
        </p:txBody>
      </p:sp>
      <p:pic>
        <p:nvPicPr>
          <p:cNvPr id="293" name="Image" descr="Imag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Marketing"/>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a:latin typeface="MetaOT-Normal" panose="02000503040000020004" pitchFamily="2" charset="77"/>
              </a:rPr>
              <a:t>Marketing</a:t>
            </a:r>
          </a:p>
        </p:txBody>
      </p:sp>
      <p:pic>
        <p:nvPicPr>
          <p:cNvPr id="296"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97" name="Your Pitch Deck"/>
          <p:cNvSpPr txBox="1"/>
          <p:nvPr/>
        </p:nvSpPr>
        <p:spPr>
          <a:xfrm>
            <a:off x="735742" y="369919"/>
            <a:ext cx="2355801"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
        <p:nvSpPr>
          <p:cNvPr id="298" name="For investors to get a better understanding of the market size and how you as a business differentiate yourself from competitors, this slide is important. Share here how you aim to advertise and sell your product or service to the market."/>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For investors to get a better understanding of the market size and how you as a business differentiate yourself from competitors, this slide is important. Share here how you aim to advertise and sell your product or service to the market.</a:t>
            </a:r>
          </a:p>
        </p:txBody>
      </p:sp>
      <p:sp>
        <p:nvSpPr>
          <p:cNvPr id="299" name="Marketing &amp; sales strategy"/>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t>Marketing &amp; sales strategy </a:t>
            </a:r>
          </a:p>
        </p:txBody>
      </p:sp>
      <p:sp>
        <p:nvSpPr>
          <p:cNvPr id="300" name="Stand out from your competitors"/>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Stand out from your competitors</a:t>
            </a:r>
          </a:p>
        </p:txBody>
      </p:sp>
      <p:sp>
        <p:nvSpPr>
          <p:cNvPr id="301"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302"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303" name="Marketing location"/>
          <p:cNvSpPr txBox="1"/>
          <p:nvPr/>
        </p:nvSpPr>
        <p:spPr>
          <a:xfrm>
            <a:off x="18849559" y="10156097"/>
            <a:ext cx="3264674"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dirty="0">
                <a:latin typeface="MetaPro-Bold" panose="020B0804030101020102" pitchFamily="34" charset="0"/>
              </a:rPr>
              <a:t>Marketing location</a:t>
            </a:r>
          </a:p>
        </p:txBody>
      </p:sp>
      <p:sp>
        <p:nvSpPr>
          <p:cNvPr id="304" name="Online | Offline | Where"/>
          <p:cNvSpPr txBox="1"/>
          <p:nvPr/>
        </p:nvSpPr>
        <p:spPr>
          <a:xfrm>
            <a:off x="18645977" y="10920900"/>
            <a:ext cx="3671837"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Online | Offline | Where</a:t>
            </a:r>
          </a:p>
        </p:txBody>
      </p:sp>
      <p:grpSp>
        <p:nvGrpSpPr>
          <p:cNvPr id="308" name="Group"/>
          <p:cNvGrpSpPr/>
          <p:nvPr/>
        </p:nvGrpSpPr>
        <p:grpSpPr>
          <a:xfrm>
            <a:off x="9250819" y="8423131"/>
            <a:ext cx="5882363" cy="3212166"/>
            <a:chOff x="0" y="0"/>
            <a:chExt cx="5882361" cy="3212164"/>
          </a:xfrm>
        </p:grpSpPr>
        <p:sp>
          <p:nvSpPr>
            <p:cNvPr id="305" name="Strategy"/>
            <p:cNvSpPr txBox="1"/>
            <p:nvPr/>
          </p:nvSpPr>
          <p:spPr>
            <a:xfrm>
              <a:off x="2171260" y="1497614"/>
              <a:ext cx="1539842" cy="5116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dirty="0">
                  <a:latin typeface="MetaPro-Bold" panose="020B0804030101020102" pitchFamily="34" charset="0"/>
                </a:rPr>
                <a:t>Strategy</a:t>
              </a:r>
            </a:p>
          </p:txBody>
        </p:sp>
        <p:pic>
          <p:nvPicPr>
            <p:cNvPr id="30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6180" y="0"/>
              <a:ext cx="1270001" cy="1270000"/>
            </a:xfrm>
            <a:prstGeom prst="rect">
              <a:avLst/>
            </a:prstGeom>
            <a:ln w="12700" cap="flat">
              <a:noFill/>
              <a:miter lim="400000"/>
            </a:ln>
            <a:effectLst/>
          </p:spPr>
        </p:pic>
        <p:sp>
          <p:nvSpPr>
            <p:cNvPr id="307" name="It’s important to detail how the product will be advertised and sold to its market."/>
            <p:cNvSpPr txBox="1"/>
            <p:nvPr/>
          </p:nvSpPr>
          <p:spPr>
            <a:xfrm>
              <a:off x="0" y="2064160"/>
              <a:ext cx="5882361" cy="114800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It’s important to detail how the product will be advertised and sold to its market. </a:t>
              </a:r>
            </a:p>
          </p:txBody>
        </p:sp>
      </p:grpSp>
      <p:pic>
        <p:nvPicPr>
          <p:cNvPr id="309"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78974" y="8772301"/>
            <a:ext cx="1005841" cy="1005841"/>
          </a:xfrm>
          <a:prstGeom prst="rect">
            <a:avLst/>
          </a:prstGeom>
          <a:ln w="12700">
            <a:miter lim="400000"/>
          </a:ln>
        </p:spPr>
      </p:pic>
      <p:grpSp>
        <p:nvGrpSpPr>
          <p:cNvPr id="313" name="Group"/>
          <p:cNvGrpSpPr/>
          <p:nvPr/>
        </p:nvGrpSpPr>
        <p:grpSpPr>
          <a:xfrm>
            <a:off x="1725906" y="8525501"/>
            <a:ext cx="4920576" cy="2866686"/>
            <a:chOff x="-167049" y="0"/>
            <a:chExt cx="4920575" cy="2866684"/>
          </a:xfrm>
        </p:grpSpPr>
        <p:sp>
          <p:nvSpPr>
            <p:cNvPr id="310" name="Target audience"/>
            <p:cNvSpPr txBox="1"/>
            <p:nvPr/>
          </p:nvSpPr>
          <p:spPr>
            <a:xfrm>
              <a:off x="901353" y="1634476"/>
              <a:ext cx="2783772" cy="5116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dirty="0">
                  <a:latin typeface="MetaPro-Bold" panose="020B0804030101020102" pitchFamily="34" charset="0"/>
                </a:rPr>
                <a:t>Target audience</a:t>
              </a:r>
            </a:p>
          </p:txBody>
        </p:sp>
        <p:sp>
          <p:nvSpPr>
            <p:cNvPr id="311" name="Who | Where | Age | Occupation"/>
            <p:cNvSpPr txBox="1"/>
            <p:nvPr/>
          </p:nvSpPr>
          <p:spPr>
            <a:xfrm>
              <a:off x="-167049" y="2408099"/>
              <a:ext cx="4920575"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a:latin typeface="MetaOT-Normal" panose="02000503040000020004" pitchFamily="2" charset="77"/>
                </a:rPr>
                <a:t>Who | Where | Age | Occupation</a:t>
              </a:r>
            </a:p>
          </p:txBody>
        </p:sp>
        <p:pic>
          <p:nvPicPr>
            <p:cNvPr id="312" name="Image" descr="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0562" y="0"/>
              <a:ext cx="1499442" cy="1499442"/>
            </a:xfrm>
            <a:prstGeom prst="rect">
              <a:avLst/>
            </a:prstGeom>
            <a:ln w="12700" cap="flat">
              <a:noFill/>
              <a:miter lim="400000"/>
            </a:ln>
            <a:effectLst/>
          </p:spPr>
        </p:pic>
      </p:grpSp>
      <p:pic>
        <p:nvPicPr>
          <p:cNvPr id="314" name="Image" descr="Imag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17" name="Competi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a:latin typeface="MetaOT-Normal" panose="02000503040000020004" pitchFamily="2" charset="77"/>
              </a:rPr>
              <a:t>Competition</a:t>
            </a:r>
          </a:p>
        </p:txBody>
      </p:sp>
      <p:pic>
        <p:nvPicPr>
          <p:cNvPr id="31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19" name="Your Pitch Deck"/>
          <p:cNvSpPr txBox="1"/>
          <p:nvPr/>
        </p:nvSpPr>
        <p:spPr>
          <a:xfrm>
            <a:off x="735742" y="369919"/>
            <a:ext cx="2486429"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dirty="0">
                <a:latin typeface="MetaOT-Normal" panose="02000503040000020004" pitchFamily="2" charset="77"/>
              </a:rPr>
              <a:t>Your Pitch Deck</a:t>
            </a:r>
          </a:p>
        </p:txBody>
      </p:sp>
      <p:sp>
        <p:nvSpPr>
          <p:cNvPr id="320" name="What sets your product or service apart from other entities or alternatives the specific market you are acting? Take this information from your competitive analysis."/>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defTabSz="825500">
              <a:spcBef>
                <a:spcPts val="0"/>
              </a:spcBef>
              <a:defRPr sz="3000">
                <a:solidFill>
                  <a:srgbClr val="FFFFFF"/>
                </a:solidFill>
                <a:latin typeface="Brandon Grotesque Regular"/>
                <a:ea typeface="Brandon Grotesque Regular"/>
                <a:cs typeface="Brandon Grotesque Regular"/>
                <a:sym typeface="Brandon Grotesque Regular"/>
              </a:defRPr>
            </a:pPr>
            <a:r>
              <a:rPr dirty="0">
                <a:latin typeface="MetaOT-Normal" panose="02000503040000020004" pitchFamily="2" charset="77"/>
              </a:rPr>
              <a:t>What sets your product or service apart from other entities or alternatives the specific market you are acting? Take this information from your</a:t>
            </a:r>
            <a:r>
              <a:rPr lang="en-GB" dirty="0">
                <a:latin typeface="MetaOT-Normal" panose="02000503040000020004" pitchFamily="2" charset="77"/>
              </a:rPr>
              <a:t> competitive analysis</a:t>
            </a:r>
            <a:r>
              <a:rPr dirty="0">
                <a:latin typeface="MetaOT-Normal" panose="02000503040000020004" pitchFamily="2" charset="77"/>
              </a:rPr>
              <a:t>.</a:t>
            </a:r>
          </a:p>
        </p:txBody>
      </p:sp>
      <p:sp>
        <p:nvSpPr>
          <p:cNvPr id="321" name="Competition"/>
          <p:cNvSpPr txBox="1"/>
          <p:nvPr/>
        </p:nvSpPr>
        <p:spPr>
          <a:xfrm>
            <a:off x="2219233" y="1047868"/>
            <a:ext cx="20269201" cy="31298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FFFFFF"/>
                </a:solidFill>
                <a:latin typeface="MetaOT-Medium"/>
                <a:ea typeface="MetaOT-Medium"/>
                <a:cs typeface="MetaOT-Medium"/>
                <a:sym typeface="MetaOT-Medium"/>
              </a:defRPr>
            </a:lvl1pPr>
          </a:lstStyle>
          <a:p>
            <a:r>
              <a:t>Competition</a:t>
            </a:r>
          </a:p>
        </p:txBody>
      </p:sp>
      <p:sp>
        <p:nvSpPr>
          <p:cNvPr id="322" name="Your unique positioning"/>
          <p:cNvSpPr txBox="1"/>
          <p:nvPr/>
        </p:nvSpPr>
        <p:spPr>
          <a:xfrm>
            <a:off x="4078130" y="1047353"/>
            <a:ext cx="16227740" cy="17100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sz="2400" dirty="0">
                <a:latin typeface="MetaOT-Normal" panose="02000503040000020004" pitchFamily="2" charset="77"/>
              </a:rPr>
              <a:t>Your unique positioning</a:t>
            </a:r>
          </a:p>
        </p:txBody>
      </p:sp>
      <p:pic>
        <p:nvPicPr>
          <p:cNvPr id="323" name="Logo examples.png" descr="Logo examples.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580894" y="7443615"/>
            <a:ext cx="19691893" cy="5272263"/>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29_Lookbook">
  <a:themeElements>
    <a:clrScheme name="29_Lookbook">
      <a:dk1>
        <a:srgbClr val="000000"/>
      </a:dk1>
      <a:lt1>
        <a:srgbClr val="F6F7F2"/>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9_Lookbook">
  <a:themeElements>
    <a:clrScheme name="29_Lookbook">
      <a:dk1>
        <a:srgbClr val="000000"/>
      </a:dk1>
      <a:lt1>
        <a:srgbClr val="FFFFFF"/>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5173B069A96C149BBC3B017ED4235D6" ma:contentTypeVersion="30" ma:contentTypeDescription="Create a new document." ma:contentTypeScope="" ma:versionID="dc72ad542534d716f4ba50680bf8dd73">
  <xsd:schema xmlns:xsd="http://www.w3.org/2001/XMLSchema" xmlns:xs="http://www.w3.org/2001/XMLSchema" xmlns:p="http://schemas.microsoft.com/office/2006/metadata/properties" xmlns:ns2="6708af38-8017-4f71-8074-7321a93d2ecb" xmlns:ns3="2b0318e0-5507-4d41-96ed-c005bf227d30" targetNamespace="http://schemas.microsoft.com/office/2006/metadata/properties" ma:root="true" ma:fieldsID="40770cf894990092203f34b425020696" ns2:_="" ns3:_="">
    <xsd:import namespace="6708af38-8017-4f71-8074-7321a93d2ecb"/>
    <xsd:import namespace="2b0318e0-5507-4d41-96ed-c005bf227d3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Klassifizierung" minOccurs="0"/>
                <xsd:element ref="ns2:MediaLengthInSeconds" minOccurs="0"/>
                <xsd:element ref="ns2:lcf76f155ced4ddcb4097134ff3c332f" minOccurs="0"/>
                <xsd:element ref="ns3:TaxCatchAll" minOccurs="0"/>
                <xsd:element ref="ns2:Produkt" minOccurs="0"/>
                <xsd:element ref="ns2:Favorit" minOccurs="0"/>
                <xsd:element ref="ns2:Ort" minOccurs="0"/>
                <xsd:element ref="ns2:Bild_x0020_ID" minOccurs="0"/>
                <xsd:element ref="ns2:FavoritPrint" minOccurs="0"/>
                <xsd:element ref="ns2:Entscheidung" minOccurs="0"/>
                <xsd:element ref="ns2:Datum"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08af38-8017-4f71-8074-7321a93d2e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Klassifizierung" ma:index="20" nillable="true" ma:displayName="Klassifizierung" ma:description="Dokumente, die nicht vom AIP Prozess klassifiziert wurden." ma:format="Dropdown" ma:internalName="Klassifizierung">
      <xsd:simpleType>
        <xsd:restriction base="dms:Choice">
          <xsd:enumeration value="Öffentlich"/>
          <xsd:enumeration value="Intern"/>
          <xsd:enumeration value="Vertraulich"/>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9e4e11c-8fc3-4e54-b6fb-0e9031a9610f" ma:termSetId="09814cd3-568e-fe90-9814-8d621ff8fb84" ma:anchorId="fba54fb3-c3e1-fe81-a776-ca4b69148c4d" ma:open="true" ma:isKeyword="false">
      <xsd:complexType>
        <xsd:sequence>
          <xsd:element ref="pc:Terms" minOccurs="0" maxOccurs="1"/>
        </xsd:sequence>
      </xsd:complexType>
    </xsd:element>
    <xsd:element name="Produkt" ma:index="25" nillable="true" ma:displayName="Produkt" ma:format="Dropdown" ma:internalName="Produkt">
      <xsd:simpleType>
        <xsd:restriction base="dms:Choice">
          <xsd:enumeration value="Transportversicherung"/>
          <xsd:enumeration value="Cyberrisiken"/>
          <xsd:enumeration value="Fondskonto"/>
          <xsd:enumeration value="Obligationenfonds"/>
          <xsd:enumeration value="BaloiseCombi Haushalt"/>
          <xsd:enumeration value="BaloiseCombi Wertsache"/>
          <xsd:enumeration value="Betriebs-Haftpflichtversicherung KMU"/>
          <xsd:enumeration value="Vermögensberatung"/>
          <xsd:enumeration value="Baloise Plus"/>
          <xsd:enumeration value="Motorrad/Rollerversicherung"/>
          <xsd:enumeration value="Rechtsschutzversicherung"/>
          <xsd:enumeration value="Reiseversicherung"/>
          <xsd:enumeration value="Wohnen &amp; Recht (Website)"/>
          <xsd:enumeration value="Haushaltsversicherung"/>
          <xsd:enumeration value="Haushaltsversicherung YounGo"/>
          <xsd:enumeration value="Hausratkasko"/>
          <xsd:enumeration value="Haftpflicht"/>
          <xsd:enumeration value="Wertsachen und Elektronik"/>
          <xsd:enumeration value="Einzelgegenstände vom Handy bis zum Laptop"/>
          <xsd:enumeration value="Handy"/>
          <xsd:enumeration value="Laptop"/>
          <xsd:enumeration value="Tablet"/>
          <xsd:enumeration value="Wertsachen"/>
          <xsd:enumeration value="Cyber-Versicherung"/>
          <xsd:enumeration value="Rechtsschutz"/>
          <xsd:enumeration value="Wohneigentum (Website)"/>
          <xsd:enumeration value="Gebäudeversicherung"/>
          <xsd:enumeration value="Bauversicherung"/>
          <xsd:enumeration value="Fahrzeuge (Website)"/>
          <xsd:enumeration value="Autoversicherung"/>
          <xsd:enumeration value="Autoversicherung YounGo"/>
          <xsd:enumeration value="E-Auto"/>
          <xsd:enumeration value="Lieferwagen"/>
          <xsd:enumeration value="Wohnmobil und Wohnwagen"/>
          <xsd:enumeration value="Oldtimer"/>
          <xsd:enumeration value="Motorrad"/>
          <xsd:enumeration value="Motorrad &amp; Roller YounGo"/>
          <xsd:enumeration value="Velo"/>
          <xsd:enumeration value="E-Bike"/>
          <xsd:enumeration value="Boot"/>
          <xsd:enumeration value="Reisen &amp; Ferien (Website)"/>
          <xsd:enumeration value="Reiseversicherung"/>
          <xsd:enumeration value="Ferienversicherung"/>
          <xsd:enumeration value="Mietwagen"/>
          <xsd:enumeration value="Gepäck"/>
          <xsd:enumeration value="Annullierungskosten"/>
          <xsd:enumeration value="Personen (Website)"/>
          <xsd:enumeration value="Lebensversicherung"/>
          <xsd:enumeration value="Life Coach"/>
          <xsd:enumeration value="Baloise Safe Plan"/>
          <xsd:enumeration value="Baloise Safe Plan Kids"/>
          <xsd:enumeration value="Baloise Fondsplan"/>
          <xsd:enumeration value="Baloise Safe Invest"/>
          <xsd:enumeration value="Erwerbungsunfähigkeitsversicherung"/>
          <xsd:enumeration value="Todessfallrisikoversicherung"/>
          <xsd:enumeration value="Einzel-Unfallversicherung"/>
          <xsd:enumeration value="Einzel-Krankentaggeldversicherung"/>
          <xsd:enumeration value="Unfallversicherung für Hausangestellte"/>
          <xsd:enumeration value="Sparen und Zahlen (Website)"/>
          <xsd:enumeration value="Konten (Website)"/>
          <xsd:enumeration value="Bankpakete (Website)"/>
          <xsd:enumeration value="Bankpaket YounGo"/>
          <xsd:enumeration value="Easy"/>
          <xsd:enumeration value="Easy Plus"/>
          <xsd:enumeration value="Mieterauktion"/>
          <xsd:enumeration value="Sparen"/>
          <xsd:enumeration value="Konto-Sparen-Profit"/>
          <xsd:enumeration value="Konto-Sparen-Comfort"/>
          <xsd:enumeration value="Konto-Sparen-Bonus"/>
          <xsd:enumeration value="Kontokorrent"/>
          <xsd:enumeration value="Baloise Life Plus"/>
          <xsd:enumeration value="Konto online eröffnen"/>
          <xsd:enumeration value="Karten"/>
          <xsd:enumeration value="Visa Debit"/>
          <xsd:enumeration value="Visa Debit FAQ"/>
          <xsd:enumeration value="Kundenkarte"/>
          <xsd:enumeration value="Kreditkarte"/>
          <xsd:enumeration value="Prepaidkarte"/>
          <xsd:enumeration value="Reisezahlungsmittel"/>
          <xsd:enumeration value="Fremdwährung"/>
          <xsd:enumeration value="Swiss Bankers Travel"/>
          <xsd:enumeration value="Finanzieren (Website)"/>
          <xsd:enumeration value="Hypothek"/>
          <xsd:enumeration value="Erste Schritte zum Wohneigentum"/>
          <xsd:enumeration value="Online Hypothek"/>
          <xsd:enumeration value="Online Hypothek Promocode"/>
          <xsd:enumeration value="Festhypothek"/>
          <xsd:enumeration value="Baloise SARON Hypothek"/>
          <xsd:enumeration value="Variable Hypothek"/>
          <xsd:enumeration value="Hypothek Time Fix"/>
          <xsd:enumeration value="Modul Hypothek"/>
          <xsd:enumeration value="Zinsrabatte für den Hypothekenwechsel"/>
          <xsd:enumeration value="Zinsrabatte auf Festhypothek für Paare"/>
          <xsd:enumeration value="Zinsrabatt auf Festhypothek für Familien"/>
          <xsd:enumeration value="Baukredit"/>
          <xsd:enumeration value="Privatkredit"/>
          <xsd:enumeration value="Services (Website)"/>
          <xsd:enumeration value="E-Banking"/>
          <xsd:enumeration value="baloise e-banking"/>
          <xsd:enumeration value="nutzungsbedingunen"/>
          <xsd:enumeration value="sicherheit"/>
          <xsd:enumeration value="logout"/>
          <xsd:enumeration value="faq"/>
          <xsd:enumeration value="baloise mobile banking"/>
          <xsd:enumeration value="zahlungen"/>
          <xsd:enumeration value="Mobile Payment"/>
          <xsd:enumeration value="apple pay"/>
          <xsd:enumeration value="garmin pay"/>
          <xsd:enumeration value="fitbit pay"/>
          <xsd:enumeration value="google pay"/>
          <xsd:enumeration value="samsung pay"/>
          <xsd:enumeration value="twint"/>
          <xsd:enumeration value="Anlegen (Website)"/>
          <xsd:enumeration value="Zielbasiertes Anlegen"/>
          <xsd:enumeration value="Vermögensverwaltung"/>
          <xsd:enumeration value="Anlegen mit Berater"/>
          <xsd:enumeration value="Anlegen ohne Berater (Self Trade)"/>
          <xsd:enumeration value="Anlagefonds"/>
          <xsd:enumeration value="Fondskonto"/>
          <xsd:enumeration value="Obligationenfonds"/>
          <xsd:enumeration value="Aktienfonds"/>
          <xsd:enumeration value="Strategiefonds"/>
          <xsd:enumeration value="Systematic Fonds"/>
          <xsd:enumeration value="Themenfonds"/>
          <xsd:enumeration value="Immobilienfonds"/>
          <xsd:enumeration value="Festgeld"/>
          <xsd:enumeration value="Kassenobligationen"/>
          <xsd:enumeration value="Altersvorsorge"/>
          <xsd:enumeration value="Pensionsplanung"/>
          <xsd:enumeration value="Pensionsplanungsevents"/>
          <xsd:enumeration value="Finanzplanung"/>
          <xsd:enumeration value="INVEST Sparen 3 - Säule 3a"/>
          <xsd:enumeration value="Freizügigkeitskonto"/>
          <xsd:enumeration value="Renten- und Auszahlungspläne"/>
          <xsd:enumeration value="Rentsafe-time-alternative"/>
          <xsd:enumeration value="Leibrente"/>
          <xsd:enumeration value="Vorsorgelösungen"/>
          <xsd:enumeration value="Anlagelösungen in kombination mit einer Lebensversicherung"/>
          <xsd:enumeration value="Vorsorgeloesung in kombination mit dem vorsorgekonto 3a"/>
          <xsd:enumeration value="BVG Mix 15 Plus"/>
          <xsd:enumeration value="BVG Mix 25 Plus"/>
          <xsd:enumeration value="BVG Mix 40 Plus"/>
          <xsd:enumeration value="BVG Mix Dynamic Allocation"/>
          <xsd:enumeration value="BVG Mix Dynamic Allocation 0-80"/>
          <xsd:enumeration value="Aktien Global 0-100"/>
          <xsd:enumeration value="Börse &amp; Anlageempfehlungen"/>
          <xsd:enumeration value="Ratgeber"/>
          <xsd:enumeration value="Fondswissen"/>
          <xsd:enumeration value="Warum Anlagefonds"/>
          <xsd:enumeration value="Persönliche Anlagestrategie"/>
          <xsd:enumeration value="Zeitpunkt der Vorsorge"/>
          <xsd:enumeration value="Fonds in der Vorsorge"/>
          <xsd:enumeration value="Pensionierung planen"/>
          <xsd:enumeration value="Finanzen im Griff, Lebenstraum in Sicht"/>
          <xsd:enumeration value="Familie richtig absichern"/>
          <xsd:enumeration value="Risiken absichern, Familie schützen"/>
          <xsd:enumeration value="Schon vorgesorgt?"/>
          <xsd:enumeration value="Steuern sparen"/>
          <xsd:enumeration value="Nachlass regeln"/>
          <xsd:enumeration value="Sorglos in die Pensionierung"/>
          <xsd:enumeration value="Für jede Lebenssituation die richtige Vorsorge"/>
          <xsd:enumeration value="Angebot (Insti)"/>
          <xsd:enumeration value="für Pensionskassen (Insti)"/>
          <xsd:enumeration value="für Vermögensverwalter (Insti)"/>
          <xsd:enumeration value="für Banken (Insti)"/>
          <xsd:enumeration value="für Versicherungen (Insti)"/>
          <xsd:enumeration value="für weitere Institutionelle Kunden (Insti)"/>
          <xsd:enumeration value="Anlagelösungen (Insti)"/>
          <xsd:enumeration value="Aktien (Insti)"/>
          <xsd:enumeration value="Obligationen (Insti)"/>
          <xsd:enumeration value="Multi Assets (Insti)"/>
          <xsd:enumeration value="Alternative Anlagen (Insti)"/>
          <xsd:enumeration value="Immobilienfonds (Insti)"/>
          <xsd:enumeration value="Rückversicherung für Pensionskassen (Insti)"/>
          <xsd:enumeration value="ALM (Dienstleistungsangebot) (Insti)"/>
          <xsd:enumeration value="Blog (Insti)"/>
          <xsd:enumeration value="Oldtimer"/>
        </xsd:restriction>
      </xsd:simpleType>
    </xsd:element>
    <xsd:element name="Favorit" ma:index="26" nillable="true" ma:displayName="Favorit" ma:format="Dropdown" ma:internalName="Favorit">
      <xsd:simpleType>
        <xsd:restriction base="dms:Choice">
          <xsd:enumeration value="1. Wahl"/>
          <xsd:enumeration value="2. Wahl"/>
          <xsd:enumeration value="3. Wahl"/>
          <xsd:enumeration value="No Go"/>
        </xsd:restriction>
      </xsd:simpleType>
    </xsd:element>
    <xsd:element name="Ort" ma:index="27" nillable="true" ma:displayName="Ort" ma:format="Dropdown" ma:internalName="Ort">
      <xsd:simpleType>
        <xsd:restriction base="dms:Choice">
          <xsd:enumeration value="Brandhub"/>
          <xsd:enumeration value="Getty"/>
          <xsd:enumeration value="Website/Triboni"/>
          <xsd:enumeration value="Adobe Stock"/>
          <xsd:enumeration value="Sonstige"/>
        </xsd:restriction>
      </xsd:simpleType>
    </xsd:element>
    <xsd:element name="Bild_x0020_ID" ma:index="28" nillable="true" ma:displayName="Bild ID" ma:internalName="Bild_x0020_ID">
      <xsd:simpleType>
        <xsd:restriction base="dms:Text">
          <xsd:maxLength value="255"/>
        </xsd:restriction>
      </xsd:simpleType>
    </xsd:element>
    <xsd:element name="FavoritPrint" ma:index="29" nillable="true" ma:displayName="Favorit Print" ma:format="Dropdown" ma:internalName="FavoritPrint">
      <xsd:simpleType>
        <xsd:restriction base="dms:Choice">
          <xsd:enumeration value="1. Wahl"/>
          <xsd:enumeration value="2. Wahl"/>
          <xsd:enumeration value="3. Wahl"/>
          <xsd:enumeration value="No Go"/>
        </xsd:restriction>
      </xsd:simpleType>
    </xsd:element>
    <xsd:element name="Entscheidung" ma:index="30" nillable="true" ma:displayName="Entscheidung" ma:format="Dropdown" ma:internalName="Entscheidung">
      <xsd:simpleType>
        <xsd:restriction base="dms:Choice">
          <xsd:enumeration value="Keyvisual"/>
          <xsd:enumeration value="2. Wahl"/>
          <xsd:enumeration value="3. Wahl"/>
          <xsd:enumeration value="No Go"/>
        </xsd:restriction>
      </xsd:simpleType>
    </xsd:element>
    <xsd:element name="Datum" ma:index="31" nillable="true" ma:displayName="Datum" ma:format="DateOnly" ma:internalName="Datum">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2b0318e0-5507-4d41-96ed-c005bf227d3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f034a7db-2fec-4b7e-9115-b1549e680866}" ma:internalName="TaxCatchAll" ma:showField="CatchAllData" ma:web="2b0318e0-5507-4d41-96ed-c005bf227d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Klassifizierung xmlns="6708af38-8017-4f71-8074-7321a93d2ecb" xsi:nil="true"/>
    <TaxCatchAll xmlns="2b0318e0-5507-4d41-96ed-c005bf227d30" xsi:nil="true"/>
    <lcf76f155ced4ddcb4097134ff3c332f xmlns="6708af38-8017-4f71-8074-7321a93d2ecb">
      <Terms xmlns="http://schemas.microsoft.com/office/infopath/2007/PartnerControls"/>
    </lcf76f155ced4ddcb4097134ff3c332f>
    <Datum xmlns="6708af38-8017-4f71-8074-7321a93d2ecb" xsi:nil="true"/>
    <Favorit xmlns="6708af38-8017-4f71-8074-7321a93d2ecb" xsi:nil="true"/>
    <FavoritPrint xmlns="6708af38-8017-4f71-8074-7321a93d2ecb" xsi:nil="true"/>
    <Bild_x0020_ID xmlns="6708af38-8017-4f71-8074-7321a93d2ecb" xsi:nil="true"/>
    <Entscheidung xmlns="6708af38-8017-4f71-8074-7321a93d2ecb" xsi:nil="true"/>
    <Ort xmlns="6708af38-8017-4f71-8074-7321a93d2ecb" xsi:nil="true"/>
    <Produkt xmlns="6708af38-8017-4f71-8074-7321a93d2ecb" xsi:nil="true"/>
  </documentManagement>
</p:properties>
</file>

<file path=customXml/itemProps1.xml><?xml version="1.0" encoding="utf-8"?>
<ds:datastoreItem xmlns:ds="http://schemas.openxmlformats.org/officeDocument/2006/customXml" ds:itemID="{EC6F7343-284A-4801-BF56-89AC820B4434}"/>
</file>

<file path=customXml/itemProps2.xml><?xml version="1.0" encoding="utf-8"?>
<ds:datastoreItem xmlns:ds="http://schemas.openxmlformats.org/officeDocument/2006/customXml" ds:itemID="{E2441863-5A30-4851-ADC9-CAD5D4CE4DAF}"/>
</file>

<file path=customXml/itemProps3.xml><?xml version="1.0" encoding="utf-8"?>
<ds:datastoreItem xmlns:ds="http://schemas.openxmlformats.org/officeDocument/2006/customXml" ds:itemID="{AFC9332E-E127-4F55-8366-B1D4E1DCEAAB}"/>
</file>

<file path=docProps/app.xml><?xml version="1.0" encoding="utf-8"?>
<Properties xmlns="http://schemas.openxmlformats.org/officeDocument/2006/extended-properties" xmlns:vt="http://schemas.openxmlformats.org/officeDocument/2006/docPropsVTypes">
  <TotalTime>0</TotalTime>
  <Words>1587</Words>
  <Application>Microsoft Office PowerPoint</Application>
  <PresentationFormat>Benutzerdefiniert</PresentationFormat>
  <Paragraphs>154</Paragraphs>
  <Slides>13</Slides>
  <Notes>0</Notes>
  <HiddenSlides>0</HiddenSlides>
  <MMClips>0</MMClips>
  <ScaleCrop>false</ScaleCrop>
  <HeadingPairs>
    <vt:vector size="6" baseType="variant">
      <vt:variant>
        <vt:lpstr>Verwendete Schriftarten</vt:lpstr>
      </vt:variant>
      <vt:variant>
        <vt:i4>12</vt:i4>
      </vt:variant>
      <vt:variant>
        <vt:lpstr>Design</vt:lpstr>
      </vt:variant>
      <vt:variant>
        <vt:i4>1</vt:i4>
      </vt:variant>
      <vt:variant>
        <vt:lpstr>Folientitel</vt:lpstr>
      </vt:variant>
      <vt:variant>
        <vt:i4>13</vt:i4>
      </vt:variant>
    </vt:vector>
  </HeadingPairs>
  <TitlesOfParts>
    <vt:vector size="26" baseType="lpstr">
      <vt:lpstr>Brandon Grotesque Light</vt:lpstr>
      <vt:lpstr>Brandon Grotesque Regular</vt:lpstr>
      <vt:lpstr>Canela Bold</vt:lpstr>
      <vt:lpstr>Canela Deck Bold</vt:lpstr>
      <vt:lpstr>Canela Deck Regular</vt:lpstr>
      <vt:lpstr>Canela Regular</vt:lpstr>
      <vt:lpstr>Helvetica Neue</vt:lpstr>
      <vt:lpstr>MetaOT-Medium</vt:lpstr>
      <vt:lpstr>MetaOT-Normal</vt:lpstr>
      <vt:lpstr>MetaPro-Bold</vt:lpstr>
      <vt:lpstr>Proxima Nova</vt:lpstr>
      <vt:lpstr>Proxima Nova Medium</vt:lpstr>
      <vt:lpstr>29_Lookbook</vt:lpstr>
      <vt:lpstr>Your Pitch Deck</vt:lpstr>
      <vt:lpstr>The Elements</vt:lpstr>
      <vt:lpstr>Introduction</vt:lpstr>
      <vt:lpstr>Problem</vt:lpstr>
      <vt:lpstr>Market</vt:lpstr>
      <vt:lpstr>Solution</vt:lpstr>
      <vt:lpstr>Traction</vt:lpstr>
      <vt:lpstr>Marketing</vt:lpstr>
      <vt:lpstr>Competition</vt:lpstr>
      <vt:lpstr>Team</vt:lpstr>
      <vt:lpstr>Financials</vt:lpstr>
      <vt:lpstr>Investments &amp; funding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Pitch Deck</dc:title>
  <dc:creator>Baumberger, Nadia</dc:creator>
  <cp:lastModifiedBy>Baumberger, Nadia</cp:lastModifiedBy>
  <cp:revision>3</cp:revision>
  <dcterms:modified xsi:type="dcterms:W3CDTF">2022-04-04T09:53:00Z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78055ef-7607-46e5-9564-5469035a1b2e_Enabled">
    <vt:lpwstr>true</vt:lpwstr>
  </property>
  <property fmtid="{D5CDD505-2E9C-101B-9397-08002B2CF9AE}" pid="3" name="MSIP_Label_378055ef-7607-46e5-9564-5469035a1b2e_SetDate">
    <vt:lpwstr>2022-04-04T09:45:47Z</vt:lpwstr>
  </property>
  <property fmtid="{D5CDD505-2E9C-101B-9397-08002B2CF9AE}" pid="4" name="MSIP_Label_378055ef-7607-46e5-9564-5469035a1b2e_Method">
    <vt:lpwstr>Standard</vt:lpwstr>
  </property>
  <property fmtid="{D5CDD505-2E9C-101B-9397-08002B2CF9AE}" pid="5" name="MSIP_Label_378055ef-7607-46e5-9564-5469035a1b2e_Name">
    <vt:lpwstr>378055ef-7607-46e5-9564-5469035a1b2e</vt:lpwstr>
  </property>
  <property fmtid="{D5CDD505-2E9C-101B-9397-08002B2CF9AE}" pid="6" name="MSIP_Label_378055ef-7607-46e5-9564-5469035a1b2e_SiteId">
    <vt:lpwstr>eb3c68b9-0935-4046-8550-8bcaa4167e2e</vt:lpwstr>
  </property>
  <property fmtid="{D5CDD505-2E9C-101B-9397-08002B2CF9AE}" pid="7" name="MSIP_Label_378055ef-7607-46e5-9564-5469035a1b2e_ActionId">
    <vt:lpwstr>d0f2f190-b726-438f-b559-1827777b0091</vt:lpwstr>
  </property>
  <property fmtid="{D5CDD505-2E9C-101B-9397-08002B2CF9AE}" pid="8" name="MSIP_Label_378055ef-7607-46e5-9564-5469035a1b2e_ContentBits">
    <vt:lpwstr>0</vt:lpwstr>
  </property>
  <property fmtid="{D5CDD505-2E9C-101B-9397-08002B2CF9AE}" pid="9" name="ContentTypeId">
    <vt:lpwstr>0x01010015173B069A96C149BBC3B017ED4235D6</vt:lpwstr>
  </property>
</Properties>
</file>