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1pPr>
    <a:lvl2pPr marL="0" marR="0" indent="457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2pPr>
    <a:lvl3pPr marL="0" marR="0" indent="914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3pPr>
    <a:lvl4pPr marL="0" marR="0" indent="1371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4pPr>
    <a:lvl5pPr marL="0" marR="0" indent="18288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5pPr>
    <a:lvl6pPr marL="0" marR="0" indent="22860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6pPr>
    <a:lvl7pPr marL="0" marR="0" indent="2743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7pPr>
    <a:lvl8pPr marL="0" marR="0" indent="3200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8pPr>
    <a:lvl9pPr marL="0" marR="0" indent="3657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noFill/>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noFill/>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noFill/>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wholeTbl>
    <a:band2H>
      <a:tcTxStyle/>
      <a:tcStyle>
        <a:tcBdr/>
        <a:fill>
          <a:solidFill>
            <a:schemeClr val="accent1">
              <a:hueOff val="-398243"/>
              <a:satOff val="23908"/>
              <a:lumOff val="10782"/>
            </a:schemeClr>
          </a:solidFill>
        </a:fill>
      </a:tcStyle>
    </a:band2H>
    <a:firstCol>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B9CBD3"/>
          </a:solidFill>
        </a:fill>
      </a:tcStyle>
    </a:firstCol>
    <a:lastRow>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7FA2B6"/>
          </a:solidFill>
        </a:fill>
      </a:tcStyle>
    </a:firstRow>
  </a:tblStyle>
  <a:tblStyle styleId="{EEE7283C-3CF3-47DC-8721-378D4A62B228}" styleName="">
    <a:tblBg/>
    <a:wholeTbl>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wholeTbl>
    <a:band2H>
      <a:tcTxStyle/>
      <a:tcStyle>
        <a:tcBdr/>
        <a:fill>
          <a:solidFill>
            <a:srgbClr val="E6DDDC"/>
          </a:solidFill>
        </a:fill>
      </a:tcStyle>
    </a:band2H>
    <a:firstCol>
      <a:tcTxStyle b="on"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chemeClr val="accent4"/>
          </a:solidFill>
        </a:fill>
      </a:tcStyle>
    </a:firstCol>
    <a:lastRow>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254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DF6581"/>
          </a:solidFill>
        </a:fill>
      </a:tcStyle>
    </a:firstRow>
  </a:tblStyle>
  <a:tblStyle styleId="{CF821DB8-F4EB-4A41-A1BA-3FCAFE7338EE}" styleName="">
    <a:tblBg/>
    <a:wholeTbl>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wholeTbl>
    <a:band2H>
      <a:tcTxStyle/>
      <a:tcStyle>
        <a:tcBdr/>
        <a:fill>
          <a:solidFill>
            <a:schemeClr val="accent6">
              <a:hueOff val="887465"/>
              <a:satOff val="-30004"/>
              <a:lumOff val="6094"/>
            </a:schemeClr>
          </a:solidFill>
        </a:fill>
      </a:tcStyle>
    </a:band2H>
    <a:firstCol>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6">
              <a:hueOff val="430252"/>
              <a:satOff val="-18978"/>
              <a:lumOff val="-19473"/>
            </a:schemeClr>
          </a:solidFill>
        </a:fill>
      </a:tcStyle>
    </a:firstCol>
    <a:lastRow>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lastRow>
    <a:firstRow>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827A37"/>
          </a:solidFill>
        </a:fill>
      </a:tcStyle>
    </a:firstRow>
  </a:tblStyle>
  <a:tblStyle styleId="{33BA23B1-9221-436E-865A-0063620EA4FD}" styleName="">
    <a:tblBg/>
    <a:wholeTbl>
      <a:tcTxStyle b="off" i="off">
        <a:font>
          <a:latin typeface="Proxima Nova"/>
          <a:ea typeface="Proxima Nova"/>
          <a:cs typeface="Proxima Nova"/>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3">
              <a:satOff val="-3883"/>
              <a:lumOff val="14670"/>
            </a:schemeClr>
          </a:solidFill>
        </a:fill>
      </a:tcStyle>
    </a:wholeTbl>
    <a:band2H>
      <a:tcTxStyle/>
      <a:tcStyle>
        <a:tcBdr/>
        <a:fill>
          <a:solidFill>
            <a:srgbClr val="B5AEC4"/>
          </a:solidFill>
        </a:fill>
      </a:tcStyle>
    </a:band2H>
    <a:firstCol>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8C78A6"/>
          </a:solidFill>
        </a:fill>
      </a:tcStyle>
    </a:firstCol>
    <a:la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lastRow>
    <a:fir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firstRow>
  </a:tblStyle>
  <a:tblStyle styleId="{2708684C-4D16-4618-839F-0558EEFCDFE6}"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solidFill>
                <a:srgbClr val="6C6C6C"/>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D5D5D5"/>
          </a:solidFill>
        </a:fill>
      </a:tcStyle>
    </a:firstCol>
    <a:lastRow>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6C6C6C"/>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6C6C6C"/>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92929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4"/>
  </p:normalViewPr>
  <p:slideViewPr>
    <p:cSldViewPr snapToGrid="0" snapToObjects="1">
      <p:cViewPr varScale="1">
        <p:scale>
          <a:sx n="47" d="100"/>
          <a:sy n="47" d="100"/>
        </p:scale>
        <p:origin x="2172"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8" name="Shape 158"/>
          <p:cNvSpPr>
            <a:spLocks noGrp="1" noRot="1" noChangeAspect="1"/>
          </p:cNvSpPr>
          <p:nvPr>
            <p:ph type="sldImg"/>
          </p:nvPr>
        </p:nvSpPr>
        <p:spPr>
          <a:xfrm>
            <a:off x="1143000" y="685800"/>
            <a:ext cx="4572000" cy="3429000"/>
          </a:xfrm>
          <a:prstGeom prst="rect">
            <a:avLst/>
          </a:prstGeom>
        </p:spPr>
        <p:txBody>
          <a:bodyPr/>
          <a:lstStyle/>
          <a:p>
            <a:endParaRPr/>
          </a:p>
        </p:txBody>
      </p:sp>
      <p:sp>
        <p:nvSpPr>
          <p:cNvPr id="159" name="Shape 15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2" name="Author and Date"/>
          <p:cNvSpPr txBox="1">
            <a:spLocks noGrp="1"/>
          </p:cNvSpPr>
          <p:nvPr>
            <p:ph type="body" sz="quarter" idx="21" hasCustomPrompt="1"/>
          </p:nvPr>
        </p:nvSpPr>
        <p:spPr>
          <a:xfrm>
            <a:off x="2057400" y="11229761"/>
            <a:ext cx="20269200" cy="845948"/>
          </a:xfrm>
          <a:prstGeom prst="rect">
            <a:avLst/>
          </a:prstGeom>
        </p:spPr>
        <p:txBody>
          <a:bodyPr/>
          <a:lstStyle>
            <a:lvl1pPr>
              <a:defRPr b="0">
                <a:latin typeface="MetaOT-Normal"/>
                <a:ea typeface="MetaOT-Normal"/>
                <a:cs typeface="MetaOT-Normal"/>
                <a:sym typeface="MetaOT-Normal"/>
              </a:defRPr>
            </a:lvl1pPr>
          </a:lstStyle>
          <a:p>
            <a:r>
              <a:t>Author and Date</a:t>
            </a:r>
          </a:p>
        </p:txBody>
      </p:sp>
      <p:sp>
        <p:nvSpPr>
          <p:cNvPr id="13" name="Presentation Title"/>
          <p:cNvSpPr txBox="1">
            <a:spLocks noGrp="1"/>
          </p:cNvSpPr>
          <p:nvPr>
            <p:ph type="title" hasCustomPrompt="1"/>
          </p:nvPr>
        </p:nvSpPr>
        <p:spPr>
          <a:prstGeom prst="rect">
            <a:avLst/>
          </a:prstGeom>
        </p:spPr>
        <p:txBody>
          <a:bodyPr/>
          <a:lstStyle/>
          <a:p>
            <a:r>
              <a:t>Presentation Title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05" name="Rectangle"/>
          <p:cNvSpPr/>
          <p:nvPr/>
        </p:nvSpPr>
        <p:spPr>
          <a:xfrm>
            <a:off x="999500"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06" name="Body Level One…"/>
          <p:cNvSpPr txBox="1">
            <a:spLocks noGrp="1"/>
          </p:cNvSpPr>
          <p:nvPr>
            <p:ph type="body" sz="half" idx="1" hasCustomPrompt="1"/>
          </p:nvPr>
        </p:nvSpPr>
        <p:spPr>
          <a:xfrm>
            <a:off x="2057400" y="4261880"/>
            <a:ext cx="20269200" cy="5061561"/>
          </a:xfrm>
          <a:prstGeom prst="rect">
            <a:avLst/>
          </a:prstGeom>
        </p:spPr>
        <p:txBody>
          <a:bodyPr/>
          <a:lstStyle>
            <a:lvl1pPr>
              <a:defRPr sz="12000" b="0">
                <a:latin typeface="Canela Regular"/>
                <a:ea typeface="Canela Regular"/>
                <a:cs typeface="Canela Regular"/>
                <a:sym typeface="Canela Regular"/>
              </a:defRPr>
            </a:lvl1pPr>
            <a:lvl2pPr>
              <a:defRPr sz="12000" b="0">
                <a:latin typeface="Canela Regular"/>
                <a:ea typeface="Canela Regular"/>
                <a:cs typeface="Canela Regular"/>
                <a:sym typeface="Canela Regular"/>
              </a:defRPr>
            </a:lvl2pPr>
            <a:lvl3pPr>
              <a:defRPr sz="12000" b="0">
                <a:latin typeface="Canela Regular"/>
                <a:ea typeface="Canela Regular"/>
                <a:cs typeface="Canela Regular"/>
                <a:sym typeface="Canela Regular"/>
              </a:defRPr>
            </a:lvl3pPr>
            <a:lvl4pPr>
              <a:defRPr sz="12000" b="0">
                <a:latin typeface="Canela Regular"/>
                <a:ea typeface="Canela Regular"/>
                <a:cs typeface="Canela Regular"/>
                <a:sym typeface="Canela Regular"/>
              </a:defRPr>
            </a:lvl4pPr>
            <a:lvl5pPr>
              <a:defRPr sz="12000" b="0">
                <a:latin typeface="Canela Regular"/>
                <a:ea typeface="Canela Regular"/>
                <a:cs typeface="Canela Regular"/>
                <a:sym typeface="Canela Regular"/>
              </a:defRPr>
            </a:lvl5pPr>
          </a:lstStyle>
          <a:p>
            <a:r>
              <a:t>Statement </a:t>
            </a:r>
          </a:p>
          <a:p>
            <a:pPr lvl="1"/>
            <a:endParaRPr/>
          </a:p>
          <a:p>
            <a:pPr lvl="2"/>
            <a:endParaRPr/>
          </a:p>
          <a:p>
            <a:pPr lvl="3"/>
            <a:endParaRPr/>
          </a:p>
          <a:p>
            <a:pPr lvl="4"/>
            <a:endParaRP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14" name="Rectangle"/>
          <p:cNvSpPr/>
          <p:nvPr/>
        </p:nvSpPr>
        <p:spPr>
          <a:xfrm>
            <a:off x="1008907" y="1066849"/>
            <a:ext cx="22378886" cy="11582302"/>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15" name="Fact information"/>
          <p:cNvSpPr txBox="1">
            <a:spLocks noGrp="1"/>
          </p:cNvSpPr>
          <p:nvPr>
            <p:ph type="body" sz="quarter" idx="21" hasCustomPrompt="1"/>
          </p:nvPr>
        </p:nvSpPr>
        <p:spPr>
          <a:xfrm>
            <a:off x="2057400" y="8113450"/>
            <a:ext cx="20269200" cy="845948"/>
          </a:xfrm>
          <a:prstGeom prst="rect">
            <a:avLst/>
          </a:prstGeom>
        </p:spPr>
        <p:txBody>
          <a:bodyPr anchor="t"/>
          <a:lstStyle/>
          <a:p>
            <a:r>
              <a:t>Fact information</a:t>
            </a:r>
          </a:p>
        </p:txBody>
      </p:sp>
      <p:sp>
        <p:nvSpPr>
          <p:cNvPr id="116" name="Body Level One…"/>
          <p:cNvSpPr txBox="1">
            <a:spLocks noGrp="1"/>
          </p:cNvSpPr>
          <p:nvPr>
            <p:ph type="body" sz="half" idx="1" hasCustomPrompt="1"/>
          </p:nvPr>
        </p:nvSpPr>
        <p:spPr>
          <a:xfrm>
            <a:off x="2057400" y="3498790"/>
            <a:ext cx="20269200" cy="4814114"/>
          </a:xfrm>
          <a:prstGeom prst="rect">
            <a:avLst/>
          </a:prstGeom>
        </p:spPr>
        <p:txBody>
          <a:bodyPr anchor="b"/>
          <a:lstStyle>
            <a:lvl1pPr defTabSz="2438338">
              <a:lnSpc>
                <a:spcPct val="80000"/>
              </a:lnSpc>
              <a:defRPr sz="25000" b="0" spc="-500">
                <a:latin typeface="+mn-lt"/>
                <a:ea typeface="+mn-ea"/>
                <a:cs typeface="+mn-cs"/>
                <a:sym typeface="Canela Bold"/>
              </a:defRPr>
            </a:lvl1pPr>
            <a:lvl2pPr defTabSz="2438338">
              <a:lnSpc>
                <a:spcPct val="80000"/>
              </a:lnSpc>
              <a:defRPr sz="25000" b="0" spc="-500">
                <a:latin typeface="+mn-lt"/>
                <a:ea typeface="+mn-ea"/>
                <a:cs typeface="+mn-cs"/>
                <a:sym typeface="Canela Bold"/>
              </a:defRPr>
            </a:lvl2pPr>
            <a:lvl3pPr defTabSz="2438338">
              <a:lnSpc>
                <a:spcPct val="80000"/>
              </a:lnSpc>
              <a:defRPr sz="25000" b="0" spc="-500">
                <a:latin typeface="+mn-lt"/>
                <a:ea typeface="+mn-ea"/>
                <a:cs typeface="+mn-cs"/>
                <a:sym typeface="Canela Bold"/>
              </a:defRPr>
            </a:lvl3pPr>
            <a:lvl4pPr defTabSz="2438338">
              <a:lnSpc>
                <a:spcPct val="80000"/>
              </a:lnSpc>
              <a:defRPr sz="25000" b="0" spc="-500">
                <a:latin typeface="+mn-lt"/>
                <a:ea typeface="+mn-ea"/>
                <a:cs typeface="+mn-cs"/>
                <a:sym typeface="Canela Bold"/>
              </a:defRPr>
            </a:lvl4pPr>
            <a:lvl5pPr defTabSz="2438338">
              <a:lnSpc>
                <a:spcPct val="80000"/>
              </a:lnSpc>
              <a:defRPr sz="25000" b="0" spc="-500">
                <a:latin typeface="+mn-lt"/>
                <a:ea typeface="+mn-ea"/>
                <a:cs typeface="+mn-cs"/>
                <a:sym typeface="Canela Bold"/>
              </a:defRPr>
            </a:lvl5pPr>
          </a:lstStyle>
          <a:p>
            <a:r>
              <a:t>100%</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24" name="Rectangle"/>
          <p:cNvSpPr/>
          <p:nvPr/>
        </p:nvSpPr>
        <p:spPr>
          <a:xfrm>
            <a:off x="1008907" y="1064171"/>
            <a:ext cx="22378886" cy="11587658"/>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25" name="Body Level One…"/>
          <p:cNvSpPr txBox="1">
            <a:spLocks noGrp="1"/>
          </p:cNvSpPr>
          <p:nvPr>
            <p:ph type="body" sz="quarter" idx="1" hasCustomPrompt="1"/>
          </p:nvPr>
        </p:nvSpPr>
        <p:spPr>
          <a:xfrm>
            <a:off x="5737745" y="5549900"/>
            <a:ext cx="12908510" cy="2628900"/>
          </a:xfrm>
          <a:prstGeom prst="rect">
            <a:avLst/>
          </a:prstGeom>
        </p:spPr>
        <p:txBody>
          <a:bodyPr/>
          <a:lstStyle>
            <a:lvl1pPr marL="320204" indent="-320204" algn="l" defTabSz="355600">
              <a:lnSpc>
                <a:spcPct val="80000"/>
              </a:lnSpc>
              <a:defRPr sz="7000" b="0">
                <a:latin typeface="Canela Deck Regular"/>
                <a:ea typeface="Canela Deck Regular"/>
                <a:cs typeface="Canela Deck Regular"/>
                <a:sym typeface="Canela Deck Regular"/>
              </a:defRPr>
            </a:lvl1pPr>
            <a:lvl2pPr marL="320204" indent="136995" algn="l" defTabSz="355600">
              <a:lnSpc>
                <a:spcPct val="80000"/>
              </a:lnSpc>
              <a:defRPr sz="7000" b="0">
                <a:latin typeface="Canela Deck Regular"/>
                <a:ea typeface="Canela Deck Regular"/>
                <a:cs typeface="Canela Deck Regular"/>
                <a:sym typeface="Canela Deck Regular"/>
              </a:defRPr>
            </a:lvl2pPr>
            <a:lvl3pPr marL="320204" indent="594195" algn="l" defTabSz="355600">
              <a:lnSpc>
                <a:spcPct val="80000"/>
              </a:lnSpc>
              <a:defRPr sz="7000" b="0">
                <a:latin typeface="Canela Deck Regular"/>
                <a:ea typeface="Canela Deck Regular"/>
                <a:cs typeface="Canela Deck Regular"/>
                <a:sym typeface="Canela Deck Regular"/>
              </a:defRPr>
            </a:lvl3pPr>
            <a:lvl4pPr marL="320204" indent="1051395" algn="l" defTabSz="355600">
              <a:lnSpc>
                <a:spcPct val="80000"/>
              </a:lnSpc>
              <a:defRPr sz="7000" b="0">
                <a:latin typeface="Canela Deck Regular"/>
                <a:ea typeface="Canela Deck Regular"/>
                <a:cs typeface="Canela Deck Regular"/>
                <a:sym typeface="Canela Deck Regular"/>
              </a:defRPr>
            </a:lvl4pPr>
            <a:lvl5pPr marL="320204" indent="1508595" algn="l" defTabSz="355600">
              <a:lnSpc>
                <a:spcPct val="80000"/>
              </a:lnSpc>
              <a:defRPr sz="7000" b="0">
                <a:latin typeface="Canela Deck Regular"/>
                <a:ea typeface="Canela Deck Regular"/>
                <a:cs typeface="Canela Deck Regular"/>
                <a:sym typeface="Canela Deck Regular"/>
              </a:defRPr>
            </a:lvl5pPr>
          </a:lstStyle>
          <a:p>
            <a:r>
              <a:t>“Notable Quote”</a:t>
            </a:r>
          </a:p>
          <a:p>
            <a:pPr lvl="1"/>
            <a:endParaRPr/>
          </a:p>
          <a:p>
            <a:pPr lvl="2"/>
            <a:endParaRPr/>
          </a:p>
          <a:p>
            <a:pPr lvl="3"/>
            <a:endParaRPr/>
          </a:p>
          <a:p>
            <a:pPr lvl="4"/>
            <a:endParaRPr/>
          </a:p>
        </p:txBody>
      </p:sp>
      <p:sp>
        <p:nvSpPr>
          <p:cNvPr id="126" name="Attribution"/>
          <p:cNvSpPr txBox="1">
            <a:spLocks noGrp="1"/>
          </p:cNvSpPr>
          <p:nvPr>
            <p:ph type="body" sz="quarter" idx="21" hasCustomPrompt="1"/>
          </p:nvPr>
        </p:nvSpPr>
        <p:spPr>
          <a:xfrm>
            <a:off x="6100233" y="9999201"/>
            <a:ext cx="12546022" cy="508001"/>
          </a:xfrm>
          <a:prstGeom prst="rect">
            <a:avLst/>
          </a:prstGeom>
        </p:spPr>
        <p:txBody>
          <a:bodyPr anchor="t"/>
          <a:lstStyle>
            <a:lvl1pPr algn="l" defTabSz="355600">
              <a:lnSpc>
                <a:spcPct val="140000"/>
              </a:lnSpc>
              <a:defRPr sz="2700" spc="26"/>
            </a:lvl1pPr>
          </a:lstStyle>
          <a:p>
            <a:r>
              <a:t>Attribution</a:t>
            </a: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4" name="Colourful pile of crushed makeup on a grey background"/>
          <p:cNvSpPr>
            <a:spLocks noGrp="1"/>
          </p:cNvSpPr>
          <p:nvPr>
            <p:ph type="pic" idx="21"/>
          </p:nvPr>
        </p:nvSpPr>
        <p:spPr>
          <a:xfrm>
            <a:off x="12128500" y="-1638300"/>
            <a:ext cx="11341100" cy="17011650"/>
          </a:xfrm>
          <a:prstGeom prst="rect">
            <a:avLst/>
          </a:prstGeom>
        </p:spPr>
        <p:txBody>
          <a:bodyPr lIns="91439" tIns="45719" rIns="91439" bIns="45719" anchor="t">
            <a:noAutofit/>
          </a:bodyPr>
          <a:lstStyle/>
          <a:p>
            <a:endParaRPr/>
          </a:p>
        </p:txBody>
      </p:sp>
      <p:sp>
        <p:nvSpPr>
          <p:cNvPr id="135" name="Close-up view of a makeup palette "/>
          <p:cNvSpPr>
            <a:spLocks noGrp="1"/>
          </p:cNvSpPr>
          <p:nvPr>
            <p:ph type="pic" idx="22"/>
          </p:nvPr>
        </p:nvSpPr>
        <p:spPr>
          <a:xfrm>
            <a:off x="1003300" y="-4737100"/>
            <a:ext cx="11201401" cy="16814800"/>
          </a:xfrm>
          <a:prstGeom prst="rect">
            <a:avLst/>
          </a:prstGeom>
        </p:spPr>
        <p:txBody>
          <a:bodyPr lIns="91439" tIns="45719" rIns="91439" bIns="45719" anchor="t">
            <a:noAutofit/>
          </a:bodyPr>
          <a:lstStyle/>
          <a:p>
            <a:endParaRPr/>
          </a:p>
        </p:txBody>
      </p:sp>
      <p:sp>
        <p:nvSpPr>
          <p:cNvPr id="136" name="Close-up view of crushed makeup and a makeup brush"/>
          <p:cNvSpPr>
            <a:spLocks noGrp="1"/>
          </p:cNvSpPr>
          <p:nvPr>
            <p:ph type="pic" idx="23"/>
          </p:nvPr>
        </p:nvSpPr>
        <p:spPr>
          <a:xfrm>
            <a:off x="1003300" y="1344083"/>
            <a:ext cx="11201400" cy="16806333"/>
          </a:xfrm>
          <a:prstGeom prst="rect">
            <a:avLst/>
          </a:prstGeom>
        </p:spPr>
        <p:txBody>
          <a:bodyPr lIns="91439" tIns="45719" rIns="91439" bIns="45719" anchor="t">
            <a:noAutofit/>
          </a:bodyPr>
          <a:lstStyle/>
          <a:p>
            <a:endParaRPr/>
          </a:p>
        </p:txBody>
      </p:sp>
      <p:sp>
        <p:nvSpPr>
          <p:cNvPr id="137" name="Slide Number"/>
          <p:cNvSpPr txBox="1">
            <a:spLocks noGrp="1"/>
          </p:cNvSpPr>
          <p:nvPr>
            <p:ph type="sldNum" sz="quarter" idx="2"/>
          </p:nvPr>
        </p:nvSpPr>
        <p:spPr>
          <a:xfrm>
            <a:off x="12043207"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44" name="Lipstick of various shades arranged in rows"/>
          <p:cNvSpPr>
            <a:spLocks noGrp="1"/>
          </p:cNvSpPr>
          <p:nvPr>
            <p:ph type="pic" idx="21"/>
          </p:nvPr>
        </p:nvSpPr>
        <p:spPr>
          <a:xfrm>
            <a:off x="800100" y="253554"/>
            <a:ext cx="22783800" cy="15239310"/>
          </a:xfrm>
          <a:prstGeom prst="rect">
            <a:avLst/>
          </a:prstGeom>
        </p:spPr>
        <p:txBody>
          <a:bodyPr lIns="91439" tIns="45719" rIns="91439" bIns="45719" anchor="t">
            <a:noAutofit/>
          </a:bodyPr>
          <a:lstStyle/>
          <a:p>
            <a:endParaRP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p:spTree>
      <p:nvGrpSpPr>
        <p:cNvPr id="1" name=""/>
        <p:cNvGrpSpPr/>
        <p:nvPr/>
      </p:nvGrpSpPr>
      <p:grpSpPr>
        <a:xfrm>
          <a:off x="0" y="0"/>
          <a:ext cx="0" cy="0"/>
          <a:chOff x="0" y="0"/>
          <a:chExt cx="0" cy="0"/>
        </a:xfrm>
      </p:grpSpPr>
      <p:sp>
        <p:nvSpPr>
          <p:cNvPr id="21" name="business-man-with-shipping-containers-PLU857C.jpg"/>
          <p:cNvSpPr>
            <a:spLocks noGrp="1"/>
          </p:cNvSpPr>
          <p:nvPr>
            <p:ph type="pic" idx="21"/>
          </p:nvPr>
        </p:nvSpPr>
        <p:spPr>
          <a:xfrm>
            <a:off x="1003300" y="-1539875"/>
            <a:ext cx="22377400" cy="16783051"/>
          </a:xfrm>
          <a:prstGeom prst="rect">
            <a:avLst/>
          </a:prstGeom>
        </p:spPr>
        <p:txBody>
          <a:bodyPr lIns="91439" tIns="45719" rIns="91439" bIns="45719" anchor="t">
            <a:noAutofit/>
          </a:bodyPr>
          <a:lstStyle/>
          <a:p>
            <a:endParaRPr/>
          </a:p>
        </p:txBody>
      </p:sp>
      <p:sp>
        <p:nvSpPr>
          <p:cNvPr id="22" name="Author and Date"/>
          <p:cNvSpPr txBox="1">
            <a:spLocks noGrp="1"/>
          </p:cNvSpPr>
          <p:nvPr>
            <p:ph type="body" sz="quarter" idx="22" hasCustomPrompt="1"/>
          </p:nvPr>
        </p:nvSpPr>
        <p:spPr>
          <a:xfrm>
            <a:off x="2057400" y="11229761"/>
            <a:ext cx="20269200" cy="845948"/>
          </a:xfrm>
          <a:prstGeom prst="rect">
            <a:avLst/>
          </a:prstGeom>
        </p:spPr>
        <p:txBody>
          <a:bodyPr/>
          <a:lstStyle>
            <a:lvl1pPr>
              <a:defRPr b="0">
                <a:solidFill>
                  <a:srgbClr val="FFFFFF"/>
                </a:solidFill>
                <a:latin typeface="MetaOT-Normal"/>
                <a:ea typeface="MetaOT-Normal"/>
                <a:cs typeface="MetaOT-Normal"/>
                <a:sym typeface="MetaOT-Normal"/>
              </a:defRPr>
            </a:lvl1pPr>
          </a:lstStyle>
          <a:p>
            <a:r>
              <a:t>Author and Date</a:t>
            </a:r>
          </a:p>
        </p:txBody>
      </p:sp>
      <p:sp>
        <p:nvSpPr>
          <p:cNvPr id="23" name="Presentation Title"/>
          <p:cNvSpPr txBox="1">
            <a:spLocks noGrp="1"/>
          </p:cNvSpPr>
          <p:nvPr>
            <p:ph type="title" hasCustomPrompt="1"/>
          </p:nvPr>
        </p:nvSpPr>
        <p:spPr>
          <a:xfrm>
            <a:off x="2057400" y="2865468"/>
            <a:ext cx="20269200" cy="5359401"/>
          </a:xfrm>
          <a:prstGeom prst="rect">
            <a:avLst/>
          </a:prstGeom>
        </p:spPr>
        <p:txBody>
          <a:bodyPr/>
          <a:lstStyle>
            <a:lvl1pPr>
              <a:defRPr>
                <a:solidFill>
                  <a:srgbClr val="FFFFFF"/>
                </a:solidFill>
              </a:defRPr>
            </a:lvl1pPr>
          </a:lstStyle>
          <a:p>
            <a:r>
              <a:t>Presentation Title</a:t>
            </a:r>
          </a:p>
        </p:txBody>
      </p:sp>
      <p:sp>
        <p:nvSpPr>
          <p:cNvPr id="24"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1" name="Colourful pile of crushed makeup on a grey background"/>
          <p:cNvSpPr>
            <a:spLocks noGrp="1"/>
          </p:cNvSpPr>
          <p:nvPr>
            <p:ph type="pic" idx="21"/>
          </p:nvPr>
        </p:nvSpPr>
        <p:spPr>
          <a:xfrm>
            <a:off x="12192000" y="-1540805"/>
            <a:ext cx="11188700" cy="16783051"/>
          </a:xfrm>
          <a:prstGeom prst="rect">
            <a:avLst/>
          </a:prstGeom>
        </p:spPr>
        <p:txBody>
          <a:bodyPr lIns="91439" tIns="45719" rIns="91439" bIns="45719" anchor="t">
            <a:noAutofit/>
          </a:bodyPr>
          <a:lstStyle/>
          <a:p>
            <a:endParaRPr/>
          </a:p>
        </p:txBody>
      </p:sp>
      <p:sp>
        <p:nvSpPr>
          <p:cNvPr id="32" name="Rectangle"/>
          <p:cNvSpPr/>
          <p:nvPr/>
        </p:nvSpPr>
        <p:spPr>
          <a:xfrm>
            <a:off x="1008955" y="1064815"/>
            <a:ext cx="11190189" cy="11586370"/>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3" name="Author and Date"/>
          <p:cNvSpPr txBox="1">
            <a:spLocks noGrp="1"/>
          </p:cNvSpPr>
          <p:nvPr>
            <p:ph type="body" sz="quarter" idx="22" hasCustomPrompt="1"/>
          </p:nvPr>
        </p:nvSpPr>
        <p:spPr>
          <a:xfrm>
            <a:off x="1803400" y="11229761"/>
            <a:ext cx="9601200" cy="845948"/>
          </a:xfrm>
          <a:prstGeom prst="rect">
            <a:avLst/>
          </a:prstGeom>
        </p:spPr>
        <p:txBody>
          <a:bodyPr/>
          <a:lstStyle/>
          <a:p>
            <a:r>
              <a:t>Author and Date</a:t>
            </a:r>
          </a:p>
        </p:txBody>
      </p:sp>
      <p:sp>
        <p:nvSpPr>
          <p:cNvPr id="34" name="Slide Title"/>
          <p:cNvSpPr txBox="1">
            <a:spLocks noGrp="1"/>
          </p:cNvSpPr>
          <p:nvPr>
            <p:ph type="title" hasCustomPrompt="1"/>
          </p:nvPr>
        </p:nvSpPr>
        <p:spPr>
          <a:xfrm>
            <a:off x="1803400" y="4483100"/>
            <a:ext cx="9601200" cy="4191000"/>
          </a:xfrm>
          <a:prstGeom prst="rect">
            <a:avLst/>
          </a:prstGeom>
        </p:spPr>
        <p:txBody>
          <a:bodyPr anchor="ctr"/>
          <a:lstStyle>
            <a:lvl1pPr>
              <a:lnSpc>
                <a:spcPct val="70000"/>
              </a:lnSpc>
              <a:defRPr sz="12000">
                <a:latin typeface="+mn-lt"/>
                <a:ea typeface="+mn-ea"/>
                <a:cs typeface="+mn-cs"/>
                <a:sym typeface="Canela Bold"/>
              </a:defRPr>
            </a:lvl1pPr>
          </a:lstStyle>
          <a:p>
            <a:r>
              <a:t>Slide Title</a:t>
            </a:r>
          </a:p>
        </p:txBody>
      </p:sp>
      <p:sp>
        <p:nvSpPr>
          <p:cNvPr id="35"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42" name="Rectangle"/>
          <p:cNvSpPr/>
          <p:nvPr/>
        </p:nvSpPr>
        <p:spPr>
          <a:xfrm>
            <a:off x="1008907" y="1067048"/>
            <a:ext cx="22378886" cy="11581904"/>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3"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44"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45" name="Body Level One…"/>
          <p:cNvSpPr txBox="1">
            <a:spLocks noGrp="1"/>
          </p:cNvSpPr>
          <p:nvPr>
            <p:ph type="body" idx="1" hasCustomPrompt="1"/>
          </p:nvPr>
        </p:nvSpPr>
        <p:spPr>
          <a:xfrm>
            <a:off x="2056037" y="4647009"/>
            <a:ext cx="20271926" cy="6957368"/>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53" name="Rectangle"/>
          <p:cNvSpPr/>
          <p:nvPr/>
        </p:nvSpPr>
        <p:spPr>
          <a:xfrm>
            <a:off x="12192000" y="2079724"/>
            <a:ext cx="11188700" cy="9550401"/>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5" name="Body Level One…"/>
          <p:cNvSpPr txBox="1">
            <a:spLocks noGrp="1"/>
          </p:cNvSpPr>
          <p:nvPr>
            <p:ph type="body" idx="1" hasCustomPrompt="1"/>
          </p:nvPr>
        </p:nvSpPr>
        <p:spPr>
          <a:xfrm>
            <a:off x="2058458" y="3677751"/>
            <a:ext cx="20264297" cy="6956178"/>
          </a:xfrm>
          <a:prstGeom prst="rect">
            <a:avLst/>
          </a:prstGeom>
        </p:spPr>
        <p:txBody>
          <a:bodyPr numCol="2" spcCol="2314058"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56"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63" name="Various makeup products on a pink background"/>
          <p:cNvSpPr>
            <a:spLocks noGrp="1"/>
          </p:cNvSpPr>
          <p:nvPr>
            <p:ph type="pic" idx="21"/>
          </p:nvPr>
        </p:nvSpPr>
        <p:spPr>
          <a:xfrm>
            <a:off x="11700889" y="-1027620"/>
            <a:ext cx="12288856" cy="15023089"/>
          </a:xfrm>
          <a:prstGeom prst="rect">
            <a:avLst/>
          </a:prstGeom>
        </p:spPr>
        <p:txBody>
          <a:bodyPr lIns="91439" tIns="45719" rIns="91439" bIns="45719" anchor="t">
            <a:noAutofit/>
          </a:bodyPr>
          <a:lstStyle/>
          <a:p>
            <a:endParaRPr/>
          </a:p>
        </p:txBody>
      </p:sp>
      <p:sp>
        <p:nvSpPr>
          <p:cNvPr id="6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65" name="Slide Subtitle"/>
          <p:cNvSpPr txBox="1">
            <a:spLocks noGrp="1"/>
          </p:cNvSpPr>
          <p:nvPr>
            <p:ph type="body" sz="quarter" idx="22" hasCustomPrompt="1"/>
          </p:nvPr>
        </p:nvSpPr>
        <p:spPr>
          <a:xfrm>
            <a:off x="1802037" y="4375086"/>
            <a:ext cx="9603926" cy="845948"/>
          </a:xfrm>
          <a:prstGeom prst="rect">
            <a:avLst/>
          </a:prstGeom>
        </p:spPr>
        <p:txBody>
          <a:bodyPr/>
          <a:lstStyle/>
          <a:p>
            <a:r>
              <a:t>Slide Subtitle</a:t>
            </a:r>
          </a:p>
        </p:txBody>
      </p:sp>
      <p:sp>
        <p:nvSpPr>
          <p:cNvPr id="66" name="Slide Title"/>
          <p:cNvSpPr txBox="1">
            <a:spLocks noGrp="1"/>
          </p:cNvSpPr>
          <p:nvPr>
            <p:ph type="title" hasCustomPrompt="1"/>
          </p:nvPr>
        </p:nvSpPr>
        <p:spPr>
          <a:xfrm>
            <a:off x="1802060" y="1640061"/>
            <a:ext cx="9601348" cy="2798379"/>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67" name="Body Level One…"/>
          <p:cNvSpPr txBox="1">
            <a:spLocks noGrp="1"/>
          </p:cNvSpPr>
          <p:nvPr>
            <p:ph type="body" sz="quarter" idx="1" hasCustomPrompt="1"/>
          </p:nvPr>
        </p:nvSpPr>
        <p:spPr>
          <a:xfrm>
            <a:off x="1802037" y="5778500"/>
            <a:ext cx="9596832" cy="6110784"/>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68"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ection">
    <p:spTree>
      <p:nvGrpSpPr>
        <p:cNvPr id="1" name=""/>
        <p:cNvGrpSpPr/>
        <p:nvPr/>
      </p:nvGrpSpPr>
      <p:grpSpPr>
        <a:xfrm>
          <a:off x="0" y="0"/>
          <a:ext cx="0" cy="0"/>
          <a:chOff x="0" y="0"/>
          <a:chExt cx="0" cy="0"/>
        </a:xfrm>
      </p:grpSpPr>
      <p:sp>
        <p:nvSpPr>
          <p:cNvPr id="75" name="Rectangle"/>
          <p:cNvSpPr/>
          <p:nvPr/>
        </p:nvSpPr>
        <p:spPr>
          <a:xfrm>
            <a:off x="1002557" y="1068834"/>
            <a:ext cx="22378886" cy="11578332"/>
          </a:xfrm>
          <a:prstGeom prst="rect">
            <a:avLst/>
          </a:prstGeom>
          <a:solidFill>
            <a:srgbClr val="7CA0B2"/>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76" name="Section Title"/>
          <p:cNvSpPr txBox="1">
            <a:spLocks noGrp="1"/>
          </p:cNvSpPr>
          <p:nvPr>
            <p:ph type="title" hasCustomPrompt="1"/>
          </p:nvPr>
        </p:nvSpPr>
        <p:spPr>
          <a:xfrm>
            <a:off x="2057400" y="4196048"/>
            <a:ext cx="20269200" cy="5213153"/>
          </a:xfrm>
          <a:prstGeom prst="rect">
            <a:avLst/>
          </a:prstGeom>
        </p:spPr>
        <p:txBody>
          <a:bodyPr anchor="ctr"/>
          <a:lstStyle>
            <a:lvl1pPr>
              <a:lnSpc>
                <a:spcPct val="90000"/>
              </a:lnSpc>
              <a:defRPr sz="12000">
                <a:solidFill>
                  <a:srgbClr val="FFFFFF"/>
                </a:solidFill>
                <a:latin typeface="Canela Regular"/>
                <a:ea typeface="Canela Regular"/>
                <a:cs typeface="Canela Regular"/>
                <a:sym typeface="Canela Regular"/>
              </a:defRPr>
            </a:lvl1pPr>
          </a:lstStyle>
          <a:p>
            <a:r>
              <a:t>Section Title</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84"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85"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86" name="Slide Title"/>
          <p:cNvSpPr txBox="1">
            <a:spLocks noGrp="1"/>
          </p:cNvSpPr>
          <p:nvPr>
            <p:ph type="title" hasCustomPrompt="1"/>
          </p:nvPr>
        </p:nvSpPr>
        <p:spPr>
          <a:xfrm>
            <a:off x="2057400" y="1060698"/>
            <a:ext cx="20269200" cy="227284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94" name="Rectangle"/>
          <p:cNvSpPr/>
          <p:nvPr/>
        </p:nvSpPr>
        <p:spPr>
          <a:xfrm>
            <a:off x="12197605" y="1065312"/>
            <a:ext cx="11184585" cy="11585376"/>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5" name="Rectangle"/>
          <p:cNvSpPr/>
          <p:nvPr/>
        </p:nvSpPr>
        <p:spPr>
          <a:xfrm>
            <a:off x="1003299" y="2076549"/>
            <a:ext cx="11194307" cy="9556552"/>
          </a:xfrm>
          <a:prstGeom prst="rect">
            <a:avLst/>
          </a:prstGeom>
          <a:solidFill>
            <a:schemeClr val="accent3">
              <a:satOff val="-3883"/>
              <a:lumOff val="14670"/>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6" name="Body Level One…"/>
          <p:cNvSpPr txBox="1">
            <a:spLocks noGrp="1"/>
          </p:cNvSpPr>
          <p:nvPr>
            <p:ph type="body" sz="quarter" idx="1" hasCustomPrompt="1"/>
          </p:nvPr>
        </p:nvSpPr>
        <p:spPr>
          <a:xfrm>
            <a:off x="13496600" y="4331487"/>
            <a:ext cx="9049076" cy="5492985"/>
          </a:xfrm>
          <a:prstGeom prst="rect">
            <a:avLst/>
          </a:prstGeom>
        </p:spPr>
        <p:txBody>
          <a:bodyPr/>
          <a:lstStyle>
            <a:lvl1pPr algn="l">
              <a:lnSpc>
                <a:spcPct val="100000"/>
              </a:lnSpc>
              <a:spcBef>
                <a:spcPts val="3200"/>
              </a:spcBef>
              <a:defRPr sz="4000" spc="-39"/>
            </a:lvl1pPr>
            <a:lvl2pPr algn="l">
              <a:lnSpc>
                <a:spcPct val="100000"/>
              </a:lnSpc>
              <a:spcBef>
                <a:spcPts val="3200"/>
              </a:spcBef>
              <a:defRPr sz="4000" spc="-39"/>
            </a:lvl2pPr>
            <a:lvl3pPr algn="l">
              <a:lnSpc>
                <a:spcPct val="100000"/>
              </a:lnSpc>
              <a:spcBef>
                <a:spcPts val="3200"/>
              </a:spcBef>
              <a:defRPr sz="4000" spc="-39"/>
            </a:lvl3pPr>
            <a:lvl4pPr algn="l">
              <a:lnSpc>
                <a:spcPct val="100000"/>
              </a:lnSpc>
              <a:spcBef>
                <a:spcPts val="3200"/>
              </a:spcBef>
              <a:defRPr sz="4000" spc="-39"/>
            </a:lvl4pPr>
            <a:lvl5pPr algn="l">
              <a:lnSpc>
                <a:spcPct val="100000"/>
              </a:lnSpc>
              <a:spcBef>
                <a:spcPts val="3200"/>
              </a:spcBef>
              <a:defRPr sz="4000" spc="-39"/>
            </a:lvl5pPr>
          </a:lstStyle>
          <a:p>
            <a:r>
              <a:t>Agenda Topics</a:t>
            </a:r>
          </a:p>
          <a:p>
            <a:pPr lvl="1"/>
            <a:endParaRPr/>
          </a:p>
          <a:p>
            <a:pPr lvl="2"/>
            <a:endParaRPr/>
          </a:p>
          <a:p>
            <a:pPr lvl="3"/>
            <a:endParaRPr/>
          </a:p>
          <a:p>
            <a:pPr lvl="4"/>
            <a:endParaRPr/>
          </a:p>
        </p:txBody>
      </p:sp>
      <p:sp>
        <p:nvSpPr>
          <p:cNvPr id="97" name="Agenda Title"/>
          <p:cNvSpPr txBox="1">
            <a:spLocks noGrp="1"/>
          </p:cNvSpPr>
          <p:nvPr>
            <p:ph type="title" hasCustomPrompt="1"/>
          </p:nvPr>
        </p:nvSpPr>
        <p:spPr>
          <a:xfrm>
            <a:off x="1676400" y="5865318"/>
            <a:ext cx="9829800" cy="1733018"/>
          </a:xfrm>
          <a:prstGeom prst="rect">
            <a:avLst/>
          </a:prstGeom>
        </p:spPr>
        <p:txBody>
          <a:bodyPr anchor="ctr"/>
          <a:lstStyle>
            <a:lvl1pPr>
              <a:lnSpc>
                <a:spcPct val="70000"/>
              </a:lnSpc>
              <a:defRPr sz="8200">
                <a:latin typeface="+mn-lt"/>
                <a:ea typeface="+mn-ea"/>
                <a:cs typeface="+mn-cs"/>
                <a:sym typeface="Canela Bold"/>
              </a:defRPr>
            </a:lvl1pPr>
          </a:lstStyle>
          <a:p>
            <a:r>
              <a:t>Agenda Title</a:t>
            </a:r>
          </a:p>
        </p:txBody>
      </p:sp>
      <p:sp>
        <p:nvSpPr>
          <p:cNvPr id="9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7F2"/>
        </a:solidFill>
        <a:effectLst/>
      </p:bgPr>
    </p:bg>
    <p:spTree>
      <p:nvGrpSpPr>
        <p:cNvPr id="1" name=""/>
        <p:cNvGrpSpPr/>
        <p:nvPr/>
      </p:nvGrpSpPr>
      <p:grpSpPr>
        <a:xfrm>
          <a:off x="0" y="0"/>
          <a:ext cx="0" cy="0"/>
          <a:chOff x="0" y="0"/>
          <a:chExt cx="0" cy="0"/>
        </a:xfrm>
      </p:grpSpPr>
      <p:sp>
        <p:nvSpPr>
          <p:cNvPr id="2" name="Rectangle"/>
          <p:cNvSpPr/>
          <p:nvPr/>
        </p:nvSpPr>
        <p:spPr>
          <a:xfrm>
            <a:off x="1002557" y="1066800"/>
            <a:ext cx="22378886" cy="11582400"/>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latin typeface="Canela Deck Bold"/>
                <a:ea typeface="Canela Deck Bold"/>
                <a:cs typeface="Canela Deck Bold"/>
                <a:sym typeface="Canela Deck Bold"/>
              </a:defRPr>
            </a:pPr>
            <a:endParaRPr/>
          </a:p>
        </p:txBody>
      </p:sp>
      <p:sp>
        <p:nvSpPr>
          <p:cNvPr id="3" name="Presentation Title"/>
          <p:cNvSpPr txBox="1">
            <a:spLocks noGrp="1"/>
          </p:cNvSpPr>
          <p:nvPr>
            <p:ph type="title" hasCustomPrompt="1"/>
          </p:nvPr>
        </p:nvSpPr>
        <p:spPr>
          <a:xfrm>
            <a:off x="2057400" y="2865877"/>
            <a:ext cx="20269200" cy="5359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t>Presentation Title</a:t>
            </a:r>
          </a:p>
        </p:txBody>
      </p:sp>
      <p:sp>
        <p:nvSpPr>
          <p:cNvPr id="4" name="Body Level One…"/>
          <p:cNvSpPr txBox="1">
            <a:spLocks noGrp="1"/>
          </p:cNvSpPr>
          <p:nvPr>
            <p:ph type="body" idx="1" hasCustomPrompt="1"/>
          </p:nvPr>
        </p:nvSpPr>
        <p:spPr>
          <a:xfrm>
            <a:off x="2057400" y="7814975"/>
            <a:ext cx="20269200" cy="1488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Slide Subtitle</a:t>
            </a:r>
          </a:p>
          <a:p>
            <a:pPr lvl="1"/>
            <a:endParaRPr/>
          </a:p>
          <a:p>
            <a:pPr lvl="2"/>
            <a:endParaRPr/>
          </a:p>
          <a:p>
            <a:pPr lvl="3"/>
            <a:endParaRPr/>
          </a:p>
          <a:p>
            <a:pPr lvl="4"/>
            <a:endParaRPr/>
          </a:p>
        </p:txBody>
      </p:sp>
      <p:sp>
        <p:nvSpPr>
          <p:cNvPr id="5" name="Slide Number"/>
          <p:cNvSpPr txBox="1">
            <a:spLocks noGrp="1"/>
          </p:cNvSpPr>
          <p:nvPr>
            <p:ph type="sldNum" sz="quarter" idx="2"/>
          </p:nvPr>
        </p:nvSpPr>
        <p:spPr>
          <a:xfrm>
            <a:off x="12038228" y="13131800"/>
            <a:ext cx="307544" cy="342900"/>
          </a:xfrm>
          <a:prstGeom prst="rect">
            <a:avLst/>
          </a:prstGeom>
          <a:ln w="12700">
            <a:miter lim="400000"/>
          </a:ln>
        </p:spPr>
        <p:txBody>
          <a:bodyPr wrap="none" lIns="50800" tIns="50800" rIns="50800" bIns="50800" anchor="b">
            <a:spAutoFit/>
          </a:bodyPr>
          <a:lstStyle>
            <a:lvl1pPr defTabSz="825500">
              <a:lnSpc>
                <a:spcPct val="100000"/>
              </a:lnSpc>
              <a:spcBef>
                <a:spcPts val="0"/>
              </a:spcBef>
              <a:defRPr sz="1600">
                <a:solidFill>
                  <a:srgbClr val="5E5E5E"/>
                </a:solidFill>
                <a:latin typeface="Proxima Nova"/>
                <a:ea typeface="Proxima Nova"/>
                <a:cs typeface="Proxima Nova"/>
                <a:sym typeface="Proxima Nova"/>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1pPr>
      <a:lvl2pPr marL="0" marR="0" indent="457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2pPr>
      <a:lvl3pPr marL="0" marR="0" indent="914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3pPr>
      <a:lvl4pPr marL="0" marR="0" indent="1371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4pPr>
      <a:lvl5pPr marL="0" marR="0" indent="18288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5pPr>
      <a:lvl6pPr marL="0" marR="0" indent="22860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6pPr>
      <a:lvl7pPr marL="0" marR="0" indent="2743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7pPr>
      <a:lvl8pPr marL="0" marR="0" indent="3200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8pPr>
      <a:lvl9pPr marL="0" marR="0" indent="3657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9pPr>
    </p:titleStyle>
    <p:bodyStyle>
      <a:lvl1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1pPr>
      <a:lvl2pPr marL="0" marR="0" indent="457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2pPr>
      <a:lvl3pPr marL="0" marR="0" indent="914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3pPr>
      <a:lvl4pPr marL="0" marR="0" indent="1371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4pPr>
      <a:lvl5pPr marL="0" marR="0" indent="18288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5pPr>
      <a:lvl6pPr marL="0" marR="0" indent="22860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6pPr>
      <a:lvl7pPr marL="0" marR="0" indent="2743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7pPr>
      <a:lvl8pPr marL="0" marR="0" indent="3200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8pPr>
      <a:lvl9pPr marL="0" marR="0" indent="3657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9pPr>
    </p:bodyStyle>
    <p:otherStyle>
      <a:lvl1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1pPr>
      <a:lvl2pPr marL="0" marR="0" indent="457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2pPr>
      <a:lvl3pPr marL="0" marR="0" indent="914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3pPr>
      <a:lvl4pPr marL="0" marR="0" indent="1371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4pPr>
      <a:lvl5pPr marL="0" marR="0" indent="18288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5pPr>
      <a:lvl6pPr marL="0" marR="0" indent="22860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6pPr>
      <a:lvl7pPr marL="0" marR="0" indent="2743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7pPr>
      <a:lvl8pPr marL="0" marR="0" indent="3200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8pPr>
      <a:lvl9pPr marL="0" marR="0" indent="3657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8.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162"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63" name="Your Pitch Deck"/>
          <p:cNvSpPr txBox="1">
            <a:spLocks noGrp="1"/>
          </p:cNvSpPr>
          <p:nvPr>
            <p:ph type="title"/>
          </p:nvPr>
        </p:nvSpPr>
        <p:spPr>
          <a:xfrm>
            <a:off x="2057400" y="2426009"/>
            <a:ext cx="20269200" cy="5359401"/>
          </a:xfrm>
          <a:prstGeom prst="rect">
            <a:avLst/>
          </a:prstGeom>
        </p:spPr>
        <p:txBody>
          <a:bodyPr/>
          <a:lstStyle>
            <a:lvl1pPr>
              <a:defRPr sz="10000">
                <a:latin typeface="MetaOT-Medium"/>
                <a:ea typeface="MetaOT-Medium"/>
                <a:cs typeface="MetaOT-Medium"/>
                <a:sym typeface="MetaOT-Medium"/>
              </a:defRPr>
            </a:lvl1pPr>
          </a:lstStyle>
          <a:p>
            <a:r>
              <a:rPr lang="de-CH"/>
              <a:t>Ihr Pitch Deck</a:t>
            </a:r>
          </a:p>
        </p:txBody>
      </p:sp>
      <p:sp>
        <p:nvSpPr>
          <p:cNvPr id="164" name="10 elements to include in a pitch deck"/>
          <p:cNvSpPr txBox="1">
            <a:spLocks noGrp="1"/>
          </p:cNvSpPr>
          <p:nvPr>
            <p:ph type="body" idx="22"/>
          </p:nvPr>
        </p:nvSpPr>
        <p:spPr>
          <a:xfrm>
            <a:off x="2203267" y="7716269"/>
            <a:ext cx="20269201" cy="845948"/>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4000">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Zehn wichtige Elemente eines Pitch Decks</a:t>
            </a:r>
          </a:p>
        </p:txBody>
      </p:sp>
      <p:sp>
        <p:nvSpPr>
          <p:cNvPr id="165" name="Author | Date | Contact"/>
          <p:cNvSpPr txBox="1"/>
          <p:nvPr/>
        </p:nvSpPr>
        <p:spPr>
          <a:xfrm>
            <a:off x="2241367" y="1140132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Autor | Datum | Ansprechpartner</a:t>
            </a:r>
          </a:p>
        </p:txBody>
      </p:sp>
      <p:pic>
        <p:nvPicPr>
          <p:cNvPr id="166" name="SW_byCD_White_YellowSpark.png" descr="SW_byCD_White_YellowSpar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168" name="logo-baloise-group-01.png" descr="logo-baloise-group-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729" y="-1697820"/>
            <a:ext cx="2539652" cy="700945"/>
          </a:xfrm>
          <a:prstGeom prst="rect">
            <a:avLst/>
          </a:prstGeom>
          <a:ln w="12700">
            <a:miter lim="400000"/>
          </a:ln>
        </p:spPr>
      </p:pic>
      <p:pic>
        <p:nvPicPr>
          <p:cNvPr id="169" name="SW_byCD_Black.png" descr="SW_byCD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768099" y="-1833741"/>
            <a:ext cx="3101908" cy="972788"/>
          </a:xfrm>
          <a:prstGeom prst="rect">
            <a:avLst/>
          </a:prstGeom>
          <a:ln w="12700">
            <a:miter lim="400000"/>
          </a:ln>
        </p:spPr>
      </p:pic>
      <p:pic>
        <p:nvPicPr>
          <p:cNvPr id="3" name="Grafik 2">
            <a:extLst>
              <a:ext uri="{FF2B5EF4-FFF2-40B4-BE49-F238E27FC236}">
                <a16:creationId xmlns:a16="http://schemas.microsoft.com/office/drawing/2014/main" id="{23E3E60E-0A81-AD94-3AEF-3C7A651B4DB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3458" y="597243"/>
            <a:ext cx="3371882" cy="687864"/>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a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Team</a:t>
            </a:r>
          </a:p>
        </p:txBody>
      </p:sp>
      <p:pic>
        <p:nvPicPr>
          <p:cNvPr id="32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27" name="Your Pitch Deck"/>
          <p:cNvSpPr txBox="1"/>
          <p:nvPr/>
        </p:nvSpPr>
        <p:spPr>
          <a:xfrm>
            <a:off x="735742" y="369919"/>
            <a:ext cx="2591413"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328" name="The content on this slide should present the company’s management team’s expertise and capabilities to bring your product or service to the the market. Who are the key team members (and co-founders, if applicable) and what expertise and previous experien"/>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Auf dieser Folie sollten Sie das Know-how und die Kompetenz des Managementteams vorstellen, die es zur Vermarktung Ihres Produkts bzw. Ihrer Dienstleistung einsetzt. Wer sind die obersten Führungspersonen (und ggf. die Mitbegründer), und mit welchen Kompetenzen und Erfahrungen unterstützen sie die Weiterentwicklung der Wettbewerbsvorteile des Unternehmens?</a:t>
            </a:r>
          </a:p>
        </p:txBody>
      </p:sp>
      <p:sp>
        <p:nvSpPr>
          <p:cNvPr id="329" name="Team"/>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Team</a:t>
            </a:r>
          </a:p>
        </p:txBody>
      </p:sp>
      <p:sp>
        <p:nvSpPr>
          <p:cNvPr id="330" name="Complimentary workforc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Belegschaft</a:t>
            </a:r>
          </a:p>
        </p:txBody>
      </p:sp>
      <p:grpSp>
        <p:nvGrpSpPr>
          <p:cNvPr id="334" name="Group"/>
          <p:cNvGrpSpPr/>
          <p:nvPr/>
        </p:nvGrpSpPr>
        <p:grpSpPr>
          <a:xfrm>
            <a:off x="2144000" y="7519758"/>
            <a:ext cx="2591413" cy="3214680"/>
            <a:chOff x="-105208" y="0"/>
            <a:chExt cx="2591411" cy="3214678"/>
          </a:xfrm>
        </p:grpSpPr>
        <p:sp>
          <p:nvSpPr>
            <p:cNvPr id="331"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Name | Position</a:t>
              </a:r>
            </a:p>
          </p:txBody>
        </p:sp>
        <p:sp>
          <p:nvSpPr>
            <p:cNvPr id="332"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Kurzbiografie</a:t>
              </a:r>
            </a:p>
          </p:txBody>
        </p:sp>
        <p:pic>
          <p:nvPicPr>
            <p:cNvPr id="33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38" name="Group"/>
          <p:cNvGrpSpPr/>
          <p:nvPr/>
        </p:nvGrpSpPr>
        <p:grpSpPr>
          <a:xfrm>
            <a:off x="6520147" y="7519758"/>
            <a:ext cx="2591413" cy="3214680"/>
            <a:chOff x="-105208" y="0"/>
            <a:chExt cx="2591411" cy="3214678"/>
          </a:xfrm>
        </p:grpSpPr>
        <p:sp>
          <p:nvSpPr>
            <p:cNvPr id="335"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Name | Position</a:t>
              </a:r>
            </a:p>
          </p:txBody>
        </p:sp>
        <p:sp>
          <p:nvSpPr>
            <p:cNvPr id="336"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Kurzbiografie</a:t>
              </a:r>
            </a:p>
          </p:txBody>
        </p:sp>
        <p:pic>
          <p:nvPicPr>
            <p:cNvPr id="337"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2" name="Group"/>
          <p:cNvGrpSpPr/>
          <p:nvPr/>
        </p:nvGrpSpPr>
        <p:grpSpPr>
          <a:xfrm>
            <a:off x="10896294" y="7519758"/>
            <a:ext cx="2591413" cy="3214680"/>
            <a:chOff x="-105208" y="0"/>
            <a:chExt cx="2591411" cy="3214678"/>
          </a:xfrm>
        </p:grpSpPr>
        <p:sp>
          <p:nvSpPr>
            <p:cNvPr id="339"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Name | Position</a:t>
              </a:r>
            </a:p>
          </p:txBody>
        </p:sp>
        <p:sp>
          <p:nvSpPr>
            <p:cNvPr id="340"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Kurzbiografie</a:t>
              </a:r>
            </a:p>
          </p:txBody>
        </p:sp>
        <p:pic>
          <p:nvPicPr>
            <p:cNvPr id="34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6" name="Group"/>
          <p:cNvGrpSpPr/>
          <p:nvPr/>
        </p:nvGrpSpPr>
        <p:grpSpPr>
          <a:xfrm>
            <a:off x="15272440" y="7519758"/>
            <a:ext cx="2591413" cy="3214680"/>
            <a:chOff x="-105208" y="0"/>
            <a:chExt cx="2591411" cy="3214678"/>
          </a:xfrm>
        </p:grpSpPr>
        <p:sp>
          <p:nvSpPr>
            <p:cNvPr id="343"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Name | Position</a:t>
              </a:r>
            </a:p>
          </p:txBody>
        </p:sp>
        <p:sp>
          <p:nvSpPr>
            <p:cNvPr id="344"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Kurzbiografie</a:t>
              </a:r>
            </a:p>
          </p:txBody>
        </p:sp>
        <p:pic>
          <p:nvPicPr>
            <p:cNvPr id="345"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50" name="Group"/>
          <p:cNvGrpSpPr/>
          <p:nvPr/>
        </p:nvGrpSpPr>
        <p:grpSpPr>
          <a:xfrm>
            <a:off x="19648587" y="7519758"/>
            <a:ext cx="2591413" cy="3214680"/>
            <a:chOff x="-105208" y="0"/>
            <a:chExt cx="2591411" cy="3214678"/>
          </a:xfrm>
        </p:grpSpPr>
        <p:sp>
          <p:nvSpPr>
            <p:cNvPr id="347"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Name | Position</a:t>
              </a:r>
            </a:p>
          </p:txBody>
        </p:sp>
        <p:sp>
          <p:nvSpPr>
            <p:cNvPr id="348"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Kurzbiografie</a:t>
              </a:r>
            </a:p>
          </p:txBody>
        </p:sp>
        <p:pic>
          <p:nvPicPr>
            <p:cNvPr id="34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pic>
        <p:nvPicPr>
          <p:cNvPr id="351"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Rectangle"/>
          <p:cNvSpPr/>
          <p:nvPr/>
        </p:nvSpPr>
        <p:spPr>
          <a:xfrm>
            <a:off x="-745287" y="7115418"/>
            <a:ext cx="8643461" cy="6891739"/>
          </a:xfrm>
          <a:prstGeom prst="rect">
            <a:avLst/>
          </a:prstGeom>
          <a:solidFill>
            <a:srgbClr val="002264"/>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54" name="Financial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Finanzen</a:t>
            </a:r>
          </a:p>
        </p:txBody>
      </p:sp>
      <p:pic>
        <p:nvPicPr>
          <p:cNvPr id="355"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56" name="Your Pitch Deck"/>
          <p:cNvSpPr txBox="1"/>
          <p:nvPr/>
        </p:nvSpPr>
        <p:spPr>
          <a:xfrm>
            <a:off x="735742" y="369919"/>
            <a:ext cx="3814487"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357" name="The information on this slide allows you to convince the investors from your company’s financial health for the upcoming three to five years. This include income statements, projected growth, and information on the business model itself. Try to present t"/>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Anhand der Informationen auf dieser Folie können Sie die Investoren von der finanziellen Stabilität Ihres Unternehmens in den kommenden drei bis fünf Jahren überzeugen. Dazu zählen die Gewinn- und Verlustrechnung, das prognostizierte Wachstum und Informationen über das eigentliche Geschäftsmodell. Versuchen Sie, die Daten auf leicht verständliche, visuelle Weise statt mit vielen Worten darzustellen. Nutzen Sie Infografiken, z. B. Tortendiagramme oder Balkendiagramme. </a:t>
            </a:r>
          </a:p>
        </p:txBody>
      </p:sp>
      <p:sp>
        <p:nvSpPr>
          <p:cNvPr id="358" name="Financials"/>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Finanzen</a:t>
            </a:r>
          </a:p>
        </p:txBody>
      </p:sp>
      <p:sp>
        <p:nvSpPr>
          <p:cNvPr id="359" name="Know your numbers"/>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Ihre Zahlen im Blick</a:t>
            </a:r>
          </a:p>
        </p:txBody>
      </p:sp>
      <p:sp>
        <p:nvSpPr>
          <p:cNvPr id="360" name="Line"/>
          <p:cNvSpPr/>
          <p:nvPr/>
        </p:nvSpPr>
        <p:spPr>
          <a:xfrm>
            <a:off x="1960110" y="9119456"/>
            <a:ext cx="4425378" cy="1"/>
          </a:xfrm>
          <a:prstGeom prst="line">
            <a:avLst/>
          </a:prstGeom>
          <a:ln w="25400">
            <a:solidFill>
              <a:srgbClr val="FFFFFF"/>
            </a:solidFill>
            <a:miter lim="400000"/>
          </a:ln>
        </p:spPr>
        <p:txBody>
          <a:bodyPr lIns="45719" rIns="45719" anchor="ctr"/>
          <a:lstStyle/>
          <a:p>
            <a:endParaRPr/>
          </a:p>
        </p:txBody>
      </p:sp>
      <p:sp>
        <p:nvSpPr>
          <p:cNvPr id="361" name="$$ Product development"/>
          <p:cNvSpPr txBox="1"/>
          <p:nvPr/>
        </p:nvSpPr>
        <p:spPr>
          <a:xfrm>
            <a:off x="1919601" y="7946572"/>
            <a:ext cx="4189606"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dirty="0">
                <a:latin typeface="MetaOT-Normal" panose="02000503040000020004" pitchFamily="2" charset="77"/>
              </a:rPr>
              <a:t>Produktentwicklung CHF</a:t>
            </a:r>
          </a:p>
        </p:txBody>
      </p:sp>
      <p:sp>
        <p:nvSpPr>
          <p:cNvPr id="362" name="Line"/>
          <p:cNvSpPr/>
          <p:nvPr/>
        </p:nvSpPr>
        <p:spPr>
          <a:xfrm>
            <a:off x="1980365" y="11018214"/>
            <a:ext cx="4425378" cy="1"/>
          </a:xfrm>
          <a:prstGeom prst="line">
            <a:avLst/>
          </a:prstGeom>
          <a:ln w="25400">
            <a:solidFill>
              <a:srgbClr val="FFFFFF"/>
            </a:solidFill>
            <a:miter lim="400000"/>
          </a:ln>
        </p:spPr>
        <p:txBody>
          <a:bodyPr lIns="45719" rIns="45719" anchor="ctr"/>
          <a:lstStyle/>
          <a:p>
            <a:endParaRPr/>
          </a:p>
        </p:txBody>
      </p:sp>
      <p:sp>
        <p:nvSpPr>
          <p:cNvPr id="363" name="$$ Wages &amp; hired"/>
          <p:cNvSpPr txBox="1"/>
          <p:nvPr/>
        </p:nvSpPr>
        <p:spPr>
          <a:xfrm>
            <a:off x="1939856" y="9864951"/>
            <a:ext cx="5981764"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800" dirty="0">
                <a:latin typeface="MetaOT-Normal" panose="02000503040000020004" pitchFamily="2" charset="77"/>
              </a:rPr>
              <a:t>Gehälter und Personaleinstellungen CHF</a:t>
            </a:r>
          </a:p>
        </p:txBody>
      </p:sp>
      <p:sp>
        <p:nvSpPr>
          <p:cNvPr id="364" name="Line"/>
          <p:cNvSpPr/>
          <p:nvPr/>
        </p:nvSpPr>
        <p:spPr>
          <a:xfrm>
            <a:off x="1960110" y="12844609"/>
            <a:ext cx="4425378" cy="1"/>
          </a:xfrm>
          <a:prstGeom prst="line">
            <a:avLst/>
          </a:prstGeom>
          <a:ln w="25400">
            <a:solidFill>
              <a:srgbClr val="FFFFFF"/>
            </a:solidFill>
            <a:miter lim="400000"/>
          </a:ln>
        </p:spPr>
        <p:txBody>
          <a:bodyPr lIns="45719" rIns="45719" anchor="ctr"/>
          <a:lstStyle/>
          <a:p>
            <a:endParaRPr/>
          </a:p>
        </p:txBody>
      </p:sp>
      <p:sp>
        <p:nvSpPr>
          <p:cNvPr id="365" name="$$ Product Launch"/>
          <p:cNvSpPr txBox="1"/>
          <p:nvPr/>
        </p:nvSpPr>
        <p:spPr>
          <a:xfrm>
            <a:off x="1919601" y="11671726"/>
            <a:ext cx="3210172"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Markteinführung CHF</a:t>
            </a:r>
          </a:p>
        </p:txBody>
      </p:sp>
      <p:sp>
        <p:nvSpPr>
          <p:cNvPr id="366" name="Line"/>
          <p:cNvSpPr/>
          <p:nvPr/>
        </p:nvSpPr>
        <p:spPr>
          <a:xfrm>
            <a:off x="10423610" y="10389456"/>
            <a:ext cx="12138050" cy="1"/>
          </a:xfrm>
          <a:prstGeom prst="line">
            <a:avLst/>
          </a:prstGeom>
          <a:ln w="25400">
            <a:solidFill>
              <a:srgbClr val="3D539C"/>
            </a:solidFill>
            <a:miter lim="400000"/>
          </a:ln>
        </p:spPr>
        <p:txBody>
          <a:bodyPr lIns="45719" rIns="45719" anchor="ctr"/>
          <a:lstStyle/>
          <a:p>
            <a:endParaRPr/>
          </a:p>
        </p:txBody>
      </p:sp>
      <p:sp>
        <p:nvSpPr>
          <p:cNvPr id="367" name="Line"/>
          <p:cNvSpPr/>
          <p:nvPr/>
        </p:nvSpPr>
        <p:spPr>
          <a:xfrm>
            <a:off x="10429158" y="10070686"/>
            <a:ext cx="1" cy="637541"/>
          </a:xfrm>
          <a:prstGeom prst="line">
            <a:avLst/>
          </a:prstGeom>
          <a:ln w="25400">
            <a:solidFill>
              <a:srgbClr val="3D539C"/>
            </a:solidFill>
            <a:miter lim="400000"/>
          </a:ln>
        </p:spPr>
        <p:txBody>
          <a:bodyPr lIns="45719" rIns="45719" anchor="ctr"/>
          <a:lstStyle/>
          <a:p>
            <a:endParaRPr/>
          </a:p>
        </p:txBody>
      </p:sp>
      <p:sp>
        <p:nvSpPr>
          <p:cNvPr id="368" name="Line"/>
          <p:cNvSpPr/>
          <p:nvPr/>
        </p:nvSpPr>
        <p:spPr>
          <a:xfrm>
            <a:off x="22555843" y="10070686"/>
            <a:ext cx="1" cy="637541"/>
          </a:xfrm>
          <a:prstGeom prst="line">
            <a:avLst/>
          </a:prstGeom>
          <a:ln w="25400">
            <a:solidFill>
              <a:srgbClr val="3D539C"/>
            </a:solidFill>
            <a:miter lim="400000"/>
          </a:ln>
        </p:spPr>
        <p:txBody>
          <a:bodyPr lIns="45719" rIns="45719" anchor="ctr"/>
          <a:lstStyle/>
          <a:p>
            <a:endParaRPr/>
          </a:p>
        </p:txBody>
      </p:sp>
      <p:sp>
        <p:nvSpPr>
          <p:cNvPr id="369" name="Line"/>
          <p:cNvSpPr/>
          <p:nvPr/>
        </p:nvSpPr>
        <p:spPr>
          <a:xfrm>
            <a:off x="16492635" y="10070686"/>
            <a:ext cx="1" cy="637541"/>
          </a:xfrm>
          <a:prstGeom prst="line">
            <a:avLst/>
          </a:prstGeom>
          <a:ln w="25400">
            <a:solidFill>
              <a:srgbClr val="3D539C"/>
            </a:solidFill>
            <a:miter lim="400000"/>
          </a:ln>
        </p:spPr>
        <p:txBody>
          <a:bodyPr lIns="45719" rIns="45719" anchor="ctr"/>
          <a:lstStyle/>
          <a:p>
            <a:endParaRPr/>
          </a:p>
        </p:txBody>
      </p:sp>
      <p:sp>
        <p:nvSpPr>
          <p:cNvPr id="370" name="Line"/>
          <p:cNvSpPr/>
          <p:nvPr/>
        </p:nvSpPr>
        <p:spPr>
          <a:xfrm>
            <a:off x="13460896" y="10070686"/>
            <a:ext cx="1" cy="637541"/>
          </a:xfrm>
          <a:prstGeom prst="line">
            <a:avLst/>
          </a:prstGeom>
          <a:ln w="25400">
            <a:solidFill>
              <a:srgbClr val="3D539C"/>
            </a:solidFill>
            <a:miter lim="400000"/>
          </a:ln>
        </p:spPr>
        <p:txBody>
          <a:bodyPr lIns="45719" rIns="45719" anchor="ctr"/>
          <a:lstStyle/>
          <a:p>
            <a:endParaRPr/>
          </a:p>
        </p:txBody>
      </p:sp>
      <p:sp>
        <p:nvSpPr>
          <p:cNvPr id="371" name="Line"/>
          <p:cNvSpPr/>
          <p:nvPr/>
        </p:nvSpPr>
        <p:spPr>
          <a:xfrm>
            <a:off x="19524372" y="10070686"/>
            <a:ext cx="1" cy="637541"/>
          </a:xfrm>
          <a:prstGeom prst="line">
            <a:avLst/>
          </a:prstGeom>
          <a:ln w="25400">
            <a:solidFill>
              <a:srgbClr val="3D539C"/>
            </a:solidFill>
            <a:miter lim="400000"/>
          </a:ln>
        </p:spPr>
        <p:txBody>
          <a:bodyPr lIns="45719" rIns="45719" anchor="ctr"/>
          <a:lstStyle/>
          <a:p>
            <a:endParaRPr/>
          </a:p>
        </p:txBody>
      </p:sp>
      <p:sp>
        <p:nvSpPr>
          <p:cNvPr id="372" name="Timeline"/>
          <p:cNvSpPr txBox="1"/>
          <p:nvPr/>
        </p:nvSpPr>
        <p:spPr>
          <a:xfrm>
            <a:off x="15823155" y="8766496"/>
            <a:ext cx="1227257"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Zeitachse</a:t>
            </a:r>
          </a:p>
        </p:txBody>
      </p:sp>
      <p:sp>
        <p:nvSpPr>
          <p:cNvPr id="373" name="Q2"/>
          <p:cNvSpPr txBox="1"/>
          <p:nvPr/>
        </p:nvSpPr>
        <p:spPr>
          <a:xfrm>
            <a:off x="14704477" y="9443308"/>
            <a:ext cx="621539"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de-CH"/>
              <a:t>Q2</a:t>
            </a:r>
          </a:p>
        </p:txBody>
      </p:sp>
      <p:sp>
        <p:nvSpPr>
          <p:cNvPr id="374" name="Q3"/>
          <p:cNvSpPr txBox="1"/>
          <p:nvPr/>
        </p:nvSpPr>
        <p:spPr>
          <a:xfrm>
            <a:off x="17736216" y="9443308"/>
            <a:ext cx="629921"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de-CH"/>
              <a:t>Q3</a:t>
            </a:r>
          </a:p>
        </p:txBody>
      </p:sp>
      <p:sp>
        <p:nvSpPr>
          <p:cNvPr id="375" name="Q4"/>
          <p:cNvSpPr txBox="1"/>
          <p:nvPr/>
        </p:nvSpPr>
        <p:spPr>
          <a:xfrm>
            <a:off x="20898098" y="9443308"/>
            <a:ext cx="644018"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de-CH"/>
              <a:t>Q4</a:t>
            </a:r>
          </a:p>
        </p:txBody>
      </p:sp>
      <p:sp>
        <p:nvSpPr>
          <p:cNvPr id="376" name="Q1"/>
          <p:cNvSpPr txBox="1"/>
          <p:nvPr/>
        </p:nvSpPr>
        <p:spPr>
          <a:xfrm>
            <a:off x="11672739" y="9443308"/>
            <a:ext cx="544577"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de-CH"/>
              <a:t>Q1</a:t>
            </a:r>
          </a:p>
        </p:txBody>
      </p:sp>
      <p:sp>
        <p:nvSpPr>
          <p:cNvPr id="377" name="Funding"/>
          <p:cNvSpPr txBox="1"/>
          <p:nvPr/>
        </p:nvSpPr>
        <p:spPr>
          <a:xfrm>
            <a:off x="11275294" y="10866886"/>
            <a:ext cx="1339468"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Finanzierung</a:t>
            </a:r>
          </a:p>
        </p:txBody>
      </p:sp>
      <p:sp>
        <p:nvSpPr>
          <p:cNvPr id="378" name="Development"/>
          <p:cNvSpPr txBox="1"/>
          <p:nvPr/>
        </p:nvSpPr>
        <p:spPr>
          <a:xfrm>
            <a:off x="13936748" y="10866886"/>
            <a:ext cx="2157000"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Entwicklung</a:t>
            </a:r>
          </a:p>
        </p:txBody>
      </p:sp>
      <p:sp>
        <p:nvSpPr>
          <p:cNvPr id="379" name="Beta"/>
          <p:cNvSpPr txBox="1"/>
          <p:nvPr/>
        </p:nvSpPr>
        <p:spPr>
          <a:xfrm>
            <a:off x="17860407" y="10866886"/>
            <a:ext cx="8024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Beta-Phase</a:t>
            </a:r>
          </a:p>
        </p:txBody>
      </p:sp>
      <p:sp>
        <p:nvSpPr>
          <p:cNvPr id="380" name="Public"/>
          <p:cNvSpPr txBox="1"/>
          <p:nvPr/>
        </p:nvSpPr>
        <p:spPr>
          <a:xfrm>
            <a:off x="20691436" y="10866886"/>
            <a:ext cx="1057340"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Einführung</a:t>
            </a:r>
          </a:p>
        </p:txBody>
      </p:sp>
      <p:pic>
        <p:nvPicPr>
          <p:cNvPr id="381"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Investments &amp; funding"/>
          <p:cNvSpPr txBox="1">
            <a:spLocks noGrp="1"/>
          </p:cNvSpPr>
          <p:nvPr>
            <p:ph type="title" idx="4294967295"/>
          </p:nvPr>
        </p:nvSpPr>
        <p:spPr>
          <a:xfrm>
            <a:off x="18946907" y="369919"/>
            <a:ext cx="2763304" cy="614795"/>
          </a:xfrm>
          <a:prstGeom prst="rect">
            <a:avLst/>
          </a:prstGeom>
        </p:spPr>
        <p:txBody>
          <a:bodyPr anchor="t">
            <a:normAutofit fontScale="90000"/>
          </a:bodyPr>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Kapitalanlagen und Finanzierung</a:t>
            </a:r>
          </a:p>
        </p:txBody>
      </p:sp>
      <p:pic>
        <p:nvPicPr>
          <p:cNvPr id="384"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85" name="Your Pitch Deck"/>
          <p:cNvSpPr txBox="1"/>
          <p:nvPr/>
        </p:nvSpPr>
        <p:spPr>
          <a:xfrm>
            <a:off x="735742" y="369919"/>
            <a:ext cx="2763304"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386" name="Finally, what amount of money is needed to fund your project? Don’t solely call out a number, but note as well how the funding will be spent. What are your goals? Are there any decision points? An in-depth explanation will build additional trust with inv"/>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Schlussendlich geht es noch um die Frage, wie viel Geld für die Finanzierung Ihres Projekts benötigt wird. Nennen Sie nicht nur eine Zahl. Geben Sie auch an, wie die Finanzmittel eingesetzt werden. Welche Ziele verfolgen Sie? Gibt es bestimmte Entscheidungszeitpunkte? Eine detaillierte Erläuterung schafft zusätzliches Vertrauen bei den Investoren.</a:t>
            </a:r>
          </a:p>
        </p:txBody>
      </p:sp>
      <p:sp>
        <p:nvSpPr>
          <p:cNvPr id="387" name="Investments &amp; funding."/>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Kapitalanlagen und Finanzierung</a:t>
            </a:r>
          </a:p>
        </p:txBody>
      </p:sp>
      <p:sp>
        <p:nvSpPr>
          <p:cNvPr id="388" name="Highlight your futur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Beleuchten Sie Ihre Zukunft</a:t>
            </a:r>
          </a:p>
        </p:txBody>
      </p:sp>
      <p:sp>
        <p:nvSpPr>
          <p:cNvPr id="389"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90"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91" name="$$"/>
          <p:cNvSpPr txBox="1"/>
          <p:nvPr/>
        </p:nvSpPr>
        <p:spPr>
          <a:xfrm>
            <a:off x="11923016"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CHF</a:t>
            </a:r>
          </a:p>
        </p:txBody>
      </p:sp>
      <p:sp>
        <p:nvSpPr>
          <p:cNvPr id="392" name="Investment details"/>
          <p:cNvSpPr txBox="1"/>
          <p:nvPr/>
        </p:nvSpPr>
        <p:spPr>
          <a:xfrm>
            <a:off x="9250819"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Detailangaben zur Kapitalanlage</a:t>
            </a:r>
          </a:p>
        </p:txBody>
      </p:sp>
      <p:pic>
        <p:nvPicPr>
          <p:cNvPr id="39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54653"/>
            <a:ext cx="1270000" cy="1270001"/>
          </a:xfrm>
          <a:prstGeom prst="rect">
            <a:avLst/>
          </a:prstGeom>
          <a:ln w="12700">
            <a:miter lim="400000"/>
          </a:ln>
        </p:spPr>
      </p:pic>
      <p:sp>
        <p:nvSpPr>
          <p:cNvPr id="394" name="$$"/>
          <p:cNvSpPr txBox="1"/>
          <p:nvPr/>
        </p:nvSpPr>
        <p:spPr>
          <a:xfrm>
            <a:off x="19604507"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CHF</a:t>
            </a:r>
          </a:p>
        </p:txBody>
      </p:sp>
      <p:sp>
        <p:nvSpPr>
          <p:cNvPr id="395" name="Investment details"/>
          <p:cNvSpPr txBox="1"/>
          <p:nvPr/>
        </p:nvSpPr>
        <p:spPr>
          <a:xfrm>
            <a:off x="16932310"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Detailangaben zur Kapitalanlage</a:t>
            </a:r>
          </a:p>
        </p:txBody>
      </p:sp>
      <p:pic>
        <p:nvPicPr>
          <p:cNvPr id="39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38490" y="8554653"/>
            <a:ext cx="1270001" cy="1270001"/>
          </a:xfrm>
          <a:prstGeom prst="rect">
            <a:avLst/>
          </a:prstGeom>
          <a:ln w="12700">
            <a:miter lim="400000"/>
          </a:ln>
        </p:spPr>
      </p:pic>
      <p:sp>
        <p:nvSpPr>
          <p:cNvPr id="397" name="$$"/>
          <p:cNvSpPr txBox="1"/>
          <p:nvPr/>
        </p:nvSpPr>
        <p:spPr>
          <a:xfrm>
            <a:off x="4241525"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CHF</a:t>
            </a:r>
          </a:p>
        </p:txBody>
      </p:sp>
      <p:sp>
        <p:nvSpPr>
          <p:cNvPr id="398" name="Investment details"/>
          <p:cNvSpPr txBox="1"/>
          <p:nvPr/>
        </p:nvSpPr>
        <p:spPr>
          <a:xfrm>
            <a:off x="1569328"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Detailangaben zur Kapitalanlage</a:t>
            </a:r>
          </a:p>
        </p:txBody>
      </p:sp>
      <p:pic>
        <p:nvPicPr>
          <p:cNvPr id="39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5508" y="8554653"/>
            <a:ext cx="1270001" cy="1270001"/>
          </a:xfrm>
          <a:prstGeom prst="rect">
            <a:avLst/>
          </a:prstGeom>
          <a:ln w="12700">
            <a:miter lim="400000"/>
          </a:ln>
        </p:spPr>
      </p:pic>
      <p:pic>
        <p:nvPicPr>
          <p:cNvPr id="400"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403"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04" name="Thank you"/>
          <p:cNvSpPr txBox="1">
            <a:spLocks noGrp="1"/>
          </p:cNvSpPr>
          <p:nvPr>
            <p:ph type="title"/>
          </p:nvPr>
        </p:nvSpPr>
        <p:spPr>
          <a:xfrm>
            <a:off x="2057400" y="3462148"/>
            <a:ext cx="20269200" cy="5359401"/>
          </a:xfrm>
          <a:prstGeom prst="rect">
            <a:avLst/>
          </a:prstGeom>
        </p:spPr>
        <p:txBody>
          <a:bodyPr/>
          <a:lstStyle>
            <a:lvl1pPr>
              <a:defRPr sz="10000">
                <a:latin typeface="MetaOT-Medium"/>
                <a:ea typeface="MetaOT-Medium"/>
                <a:cs typeface="MetaOT-Medium"/>
                <a:sym typeface="MetaOT-Medium"/>
              </a:defRPr>
            </a:lvl1pPr>
          </a:lstStyle>
          <a:p>
            <a:r>
              <a:rPr lang="de-CH"/>
              <a:t>Vielen Dank</a:t>
            </a:r>
          </a:p>
        </p:txBody>
      </p:sp>
      <p:sp>
        <p:nvSpPr>
          <p:cNvPr id="405" name="Author | Date | Contact"/>
          <p:cNvSpPr txBox="1"/>
          <p:nvPr/>
        </p:nvSpPr>
        <p:spPr>
          <a:xfrm>
            <a:off x="2241367" y="1140132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Autor | Datum | Ansprechpartner</a:t>
            </a:r>
          </a:p>
        </p:txBody>
      </p:sp>
      <p:pic>
        <p:nvPicPr>
          <p:cNvPr id="4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2316" y="3607158"/>
            <a:ext cx="1270001" cy="1270001"/>
          </a:xfrm>
          <a:prstGeom prst="rect">
            <a:avLst/>
          </a:prstGeom>
          <a:ln w="12700">
            <a:miter lim="400000"/>
          </a:ln>
        </p:spPr>
      </p:pic>
      <p:sp>
        <p:nvSpPr>
          <p:cNvPr id="407" name="Don’t forget to say…"/>
          <p:cNvSpPr txBox="1"/>
          <p:nvPr/>
        </p:nvSpPr>
        <p:spPr>
          <a:xfrm>
            <a:off x="2203267" y="635506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Nicht vergessen:</a:t>
            </a:r>
          </a:p>
        </p:txBody>
      </p:sp>
      <p:pic>
        <p:nvPicPr>
          <p:cNvPr id="408" name="SW_byCD_White_YellowSpark.png" descr="SW_byCD_White_YellowSpar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2" name="Grafik 1">
            <a:extLst>
              <a:ext uri="{FF2B5EF4-FFF2-40B4-BE49-F238E27FC236}">
                <a16:creationId xmlns:a16="http://schemas.microsoft.com/office/drawing/2014/main" id="{E82D3C5E-CA17-2722-E6DF-57A31280823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3458" y="597243"/>
            <a:ext cx="3371882" cy="687864"/>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pic>
        <p:nvPicPr>
          <p:cNvPr id="172"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73" name="The Element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Die Elemente</a:t>
            </a:r>
          </a:p>
        </p:txBody>
      </p:sp>
      <p:sp>
        <p:nvSpPr>
          <p:cNvPr id="174" name="01"/>
          <p:cNvSpPr txBox="1"/>
          <p:nvPr/>
        </p:nvSpPr>
        <p:spPr>
          <a:xfrm>
            <a:off x="699632" y="1228723"/>
            <a:ext cx="5984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de-CH"/>
              <a:t>01</a:t>
            </a:r>
          </a:p>
        </p:txBody>
      </p:sp>
      <p:sp>
        <p:nvSpPr>
          <p:cNvPr id="175" name="Introduction.…"/>
          <p:cNvSpPr txBox="1"/>
          <p:nvPr/>
        </p:nvSpPr>
        <p:spPr>
          <a:xfrm>
            <a:off x="705408" y="2154256"/>
            <a:ext cx="4401648" cy="39333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80000"/>
              </a:lnSpc>
              <a:spcBef>
                <a:spcPts val="0"/>
              </a:spcBef>
              <a:defRPr sz="2400">
                <a:solidFill>
                  <a:srgbClr val="FFFFFF"/>
                </a:solidFill>
                <a:latin typeface="Brandon Grotesque Light"/>
                <a:ea typeface="Brandon Grotesque Light"/>
                <a:cs typeface="Brandon Grotesque Light"/>
                <a:sym typeface="Brandon Grotesque Light"/>
              </a:defRPr>
            </a:pPr>
            <a:r>
              <a:rPr lang="de-CH" sz="3200">
                <a:latin typeface="MetaPro-Bold"/>
                <a:ea typeface="MetaPro-Bold"/>
                <a:cs typeface="MetaPro-Bold"/>
                <a:sym typeface="MetaPro-Bold"/>
              </a:rPr>
              <a:t>Einleitung</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lang="de-CH">
                <a:latin typeface="MetaOT-Normal"/>
                <a:ea typeface="MetaOT-Normal"/>
                <a:cs typeface="MetaOT-Normal"/>
                <a:sym typeface="MetaOT-Normal"/>
              </a:rPr>
            </a:br>
            <a:r>
              <a:rPr lang="de-CH" sz="2000">
                <a:latin typeface="MetaOT-Normal"/>
                <a:ea typeface="MetaOT-Normal"/>
                <a:cs typeface="MetaOT-Normal"/>
                <a:sym typeface="MetaOT-Normal"/>
              </a:rPr>
              <a:t>Die erste Folie sollte eine Einleitung der Präsentation und eine knappe Vorstellung des Unternehmens in einfachen, verständlichen Worten enthalten. Stellen Sie sich die Frage nach dem spezifischen Nutzenversprechen Ihres Unternehmens und nennen Sie dieses auf der ersten Folie. Das Nutzenversprechen ist ein Vergleich Ihrer Produkte und Dienstleistungen mit einem anderen auf dem Markt etablierten Unternehmen.</a:t>
            </a:r>
          </a:p>
        </p:txBody>
      </p:sp>
      <p:sp>
        <p:nvSpPr>
          <p:cNvPr id="176" name="02"/>
          <p:cNvSpPr txBox="1"/>
          <p:nvPr/>
        </p:nvSpPr>
        <p:spPr>
          <a:xfrm>
            <a:off x="5364728" y="1228723"/>
            <a:ext cx="664325"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de-CH"/>
              <a:t>02</a:t>
            </a:r>
          </a:p>
        </p:txBody>
      </p:sp>
      <p:sp>
        <p:nvSpPr>
          <p:cNvPr id="177" name="Problem.…"/>
          <p:cNvSpPr txBox="1"/>
          <p:nvPr/>
        </p:nvSpPr>
        <p:spPr>
          <a:xfrm>
            <a:off x="5403441" y="2154256"/>
            <a:ext cx="4308421" cy="28007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lang="de-CH"/>
              <a:t>Problem</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lang="de-CH"/>
              <a:t>Ein besonders wichtiger Teil des Pitch Decks ist die Erläuterung des Problems, dem sich der Zielmarkt Ihres Unternehmens stellen muss. Es ist die zentrale Information, die den Stellenwert Ihres Produkts bzw. Ihrer Dienstleistung auf dem Markt verdeutlicht.</a:t>
            </a:r>
          </a:p>
        </p:txBody>
      </p:sp>
      <p:sp>
        <p:nvSpPr>
          <p:cNvPr id="178" name="03"/>
          <p:cNvSpPr txBox="1"/>
          <p:nvPr/>
        </p:nvSpPr>
        <p:spPr>
          <a:xfrm>
            <a:off x="9837910" y="1228723"/>
            <a:ext cx="65541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de-CH"/>
              <a:t>03</a:t>
            </a:r>
          </a:p>
        </p:txBody>
      </p:sp>
      <p:sp>
        <p:nvSpPr>
          <p:cNvPr id="179" name="Target market.…"/>
          <p:cNvSpPr txBox="1"/>
          <p:nvPr/>
        </p:nvSpPr>
        <p:spPr>
          <a:xfrm>
            <a:off x="9872166" y="2154256"/>
            <a:ext cx="4406802" cy="4647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lang="de-CH" sz="3200" dirty="0">
                <a:latin typeface="MetaPro-Bold"/>
                <a:ea typeface="MetaPro-Bold"/>
                <a:cs typeface="MetaPro-Bold"/>
                <a:sym typeface="MetaPro-Bold"/>
              </a:rPr>
              <a:t>Zielmarkt</a:t>
            </a:r>
            <a:br>
              <a:rPr lang="de-CH" dirty="0"/>
            </a:br>
            <a:endParaRPr lang="de-CH" dirty="0"/>
          </a:p>
          <a:p>
            <a:pPr algn="l">
              <a:lnSpc>
                <a:spcPct val="100000"/>
              </a:lnSpc>
              <a:spcBef>
                <a:spcPts val="0"/>
              </a:spcBef>
              <a:defRPr sz="2000">
                <a:solidFill>
                  <a:srgbClr val="FFFFFF"/>
                </a:solidFill>
                <a:latin typeface="MetaOT-Normal"/>
                <a:ea typeface="MetaOT-Normal"/>
                <a:cs typeface="MetaOT-Normal"/>
                <a:sym typeface="MetaOT-Normal"/>
              </a:defRPr>
            </a:pPr>
            <a:r>
              <a:rPr lang="de-CH" dirty="0"/>
              <a:t>Welche Zielgruppe möchten Sie ansprechen? Ein «Zielmarkt» ist eine Personengruppe mit gemeinsamen Eigenschaften. Alle Dienstleistungen und Produkte richten sich an eine bestimmte Gruppe. In Ihrem Pitch Deck sollten Sie Ihre Zielgruppe aufzeigen. Wie gestaltet sich die Wettbewerbssituation? Welche Marktchancen gibt es? Wie können Sie auf diesem Markt Erfolge verbuchen? Wie gross ist darüber hinaus das potenzielle Marktvolumen für Produkte bzw. Dienstleistungen, die Ihre Branche anbietet?</a:t>
            </a:r>
          </a:p>
        </p:txBody>
      </p:sp>
      <p:sp>
        <p:nvSpPr>
          <p:cNvPr id="180" name="04"/>
          <p:cNvSpPr txBox="1"/>
          <p:nvPr/>
        </p:nvSpPr>
        <p:spPr>
          <a:xfrm>
            <a:off x="14407245" y="1228723"/>
            <a:ext cx="65095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de-CH"/>
              <a:t>04</a:t>
            </a:r>
          </a:p>
        </p:txBody>
      </p:sp>
      <p:sp>
        <p:nvSpPr>
          <p:cNvPr id="181" name="Solution.…"/>
          <p:cNvSpPr txBox="1"/>
          <p:nvPr/>
        </p:nvSpPr>
        <p:spPr>
          <a:xfrm>
            <a:off x="14439272" y="2154256"/>
            <a:ext cx="4403381" cy="5047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lang="de-CH" dirty="0"/>
              <a:t>Lösung</a:t>
            </a:r>
          </a:p>
          <a:p>
            <a:pPr algn="l">
              <a:lnSpc>
                <a:spcPct val="100000"/>
              </a:lnSpc>
              <a:spcBef>
                <a:spcPts val="0"/>
              </a:spcBef>
              <a:defRPr sz="2000">
                <a:solidFill>
                  <a:srgbClr val="FFFFFF"/>
                </a:solidFill>
                <a:latin typeface="MetaOT-Normal"/>
                <a:ea typeface="MetaOT-Normal"/>
                <a:cs typeface="MetaOT-Normal"/>
                <a:sym typeface="MetaOT-Normal"/>
              </a:defRPr>
            </a:pP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lang="de-CH" sz="1800" dirty="0"/>
              <a:t>Auf dieser Folie sollten die verschiedenen Herangehensweisen genannt werden, mit denen Ihr Unternehmen die Probleme löst, denen sich Ihr Zielmarkt stellen muss. Geben Sie einen Erfolgsbericht wieder bzw. nutzen Sie eine erzählerische Konzeption, denn Informationen dieser Art sind am leichtesten zu verarbeiten. Sie können Verständnis wecken, wenn Sie nachvollziehbare Berichte von Kunden schildern, die Ihr Produkt bzw. Ihre Dienstleistung nutzen, um ein Problem zu lösen. Ergänzen Sie die Folie um zusätzlichen Text und zusätzliche grafische Elemente über das Produkt bzw. die Dienstleistung, z. B. Fotos, Screenshots oder ein Demovideo.</a:t>
            </a:r>
          </a:p>
        </p:txBody>
      </p:sp>
      <p:sp>
        <p:nvSpPr>
          <p:cNvPr id="182" name="05"/>
          <p:cNvSpPr txBox="1"/>
          <p:nvPr/>
        </p:nvSpPr>
        <p:spPr>
          <a:xfrm>
            <a:off x="18985990" y="1228723"/>
            <a:ext cx="637579"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de-CH"/>
              <a:t>05</a:t>
            </a:r>
          </a:p>
        </p:txBody>
      </p:sp>
      <p:sp>
        <p:nvSpPr>
          <p:cNvPr id="183" name="Traction.…"/>
          <p:cNvSpPr txBox="1"/>
          <p:nvPr/>
        </p:nvSpPr>
        <p:spPr>
          <a:xfrm>
            <a:off x="19011331" y="2154256"/>
            <a:ext cx="4403381" cy="5109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lang="de-CH" sz="3200" dirty="0">
                <a:latin typeface="MetaPro-Bold"/>
                <a:ea typeface="MetaPro-Bold"/>
                <a:cs typeface="MetaPro-Bold"/>
                <a:sym typeface="MetaPro-Bold"/>
              </a:rPr>
              <a:t>Traktion</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lang="de-CH" dirty="0"/>
            </a:br>
            <a:r>
              <a:rPr lang="de-CH" sz="1800" dirty="0">
                <a:latin typeface="MetaOT-Normal"/>
                <a:ea typeface="MetaOT-Normal"/>
                <a:cs typeface="MetaOT-Normal"/>
                <a:sym typeface="MetaOT-Normal"/>
              </a:rPr>
              <a:t>Fast jedes Pitch Deck weist das Element Traktion auf. Auf dieser Folie wird das Geschäftsmodell des Unternehmens beispielsweise anhand erster Zahlen oder anhand des monatlichen Wachstums im Hinblick auf erste Umsatz- und Supportzahlen validiert. Das Ziel ist es, vielversprechenden Investoren gegenüber Transparenz zu beweisen und mögliche Bedenken auszuräumen. Auf dieser Folie könnte man beispielsweise eine einfache Übersicht über die Nutzerzahl, die jährliche Umsatzrendite und die Gewinnspannen zeigen. Sie können nach Belieben auch detailliertere Informationen bereitstellen.</a:t>
            </a:r>
          </a:p>
        </p:txBody>
      </p:sp>
      <p:sp>
        <p:nvSpPr>
          <p:cNvPr id="184" name="06"/>
          <p:cNvSpPr txBox="1"/>
          <p:nvPr/>
        </p:nvSpPr>
        <p:spPr>
          <a:xfrm>
            <a:off x="661989" y="7721953"/>
            <a:ext cx="673736"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de-CH"/>
              <a:t>06</a:t>
            </a:r>
          </a:p>
        </p:txBody>
      </p:sp>
      <p:sp>
        <p:nvSpPr>
          <p:cNvPr id="185" name="Marketing &amp; sales strategy.…"/>
          <p:cNvSpPr txBox="1"/>
          <p:nvPr/>
        </p:nvSpPr>
        <p:spPr>
          <a:xfrm>
            <a:off x="705408" y="8647486"/>
            <a:ext cx="4401648" cy="37240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de-CH" sz="3200">
                <a:latin typeface="MetaPro-Bold"/>
                <a:ea typeface="MetaPro-Bold"/>
                <a:cs typeface="MetaPro-Bold"/>
                <a:sym typeface="MetaPro-Bold"/>
              </a:rPr>
              <a:t>Marketing- und Vertriebsstrategie </a:t>
            </a:r>
          </a:p>
          <a:p>
            <a:pPr algn="l">
              <a:lnSpc>
                <a:spcPct val="100000"/>
              </a:lnSpc>
              <a:spcBef>
                <a:spcPts val="0"/>
              </a:spcBef>
              <a:defRPr sz="2000">
                <a:solidFill>
                  <a:srgbClr val="FFFFFF"/>
                </a:solidFill>
                <a:latin typeface="MetaOT-Normal"/>
                <a:ea typeface="MetaOT-Normal"/>
                <a:cs typeface="MetaOT-Normal"/>
                <a:sym typeface="MetaOT-Normal"/>
              </a:defRPr>
            </a:pPr>
            <a:endParaRPr lang="en-GB" sz="2400" dirty="0">
              <a:latin typeface="MetaPro-Bold"/>
              <a:ea typeface="MetaPro-Bold"/>
              <a:cs typeface="MetaPro-Bold"/>
              <a:sym typeface="MetaPro-Bold"/>
            </a:endParaRPr>
          </a:p>
          <a:p>
            <a:pPr algn="l">
              <a:lnSpc>
                <a:spcPct val="100000"/>
              </a:lnSpc>
              <a:spcBef>
                <a:spcPts val="0"/>
              </a:spcBef>
              <a:defRPr sz="2000">
                <a:solidFill>
                  <a:srgbClr val="002264"/>
                </a:solidFill>
                <a:latin typeface="MetaOT-Normal"/>
                <a:ea typeface="MetaOT-Normal"/>
                <a:cs typeface="MetaOT-Normal"/>
                <a:sym typeface="MetaOT-Normal"/>
              </a:defRPr>
            </a:pPr>
            <a:r>
              <a:rPr lang="de-CH"/>
              <a:t>Diese Folie ist wichtig, damit Investoren eine bessere Vorstellung vom Marktvolumen und von der Art und Weise erhalten, wie Sie sich als Unternehmen von den Wettbewerbern differenzieren. Teilen Sie hier mit, wie Sie Ihr Produkt bzw. Ihre Dienstleistung auf dem Markt bewerben und verkaufen möchten.</a:t>
            </a:r>
          </a:p>
        </p:txBody>
      </p:sp>
      <p:sp>
        <p:nvSpPr>
          <p:cNvPr id="186" name="07"/>
          <p:cNvSpPr txBox="1"/>
          <p:nvPr/>
        </p:nvSpPr>
        <p:spPr>
          <a:xfrm>
            <a:off x="5273483" y="7721953"/>
            <a:ext cx="6301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de-CH"/>
              <a:t>07</a:t>
            </a:r>
          </a:p>
        </p:txBody>
      </p:sp>
      <p:sp>
        <p:nvSpPr>
          <p:cNvPr id="187" name="Competition.…"/>
          <p:cNvSpPr txBox="1"/>
          <p:nvPr/>
        </p:nvSpPr>
        <p:spPr>
          <a:xfrm>
            <a:off x="5295109" y="8647486"/>
            <a:ext cx="4401648" cy="24929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lang="de-CH"/>
              <a:t>Wettbewerb</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lang="de-CH"/>
              <a:t>Was hebt Ihr Produkt bzw. Ihre Dienstleistung von anderen Unternehmen oder Alternativen auf dem spezifischen Markt ab, auf dem Sie tätig </a:t>
            </a:r>
            <a:r>
              <a:rPr lang="de-CH" sz="2000">
                <a:solidFill>
                  <a:srgbClr val="002264"/>
                </a:solidFill>
                <a:latin typeface="MetaOT-Normal"/>
              </a:rPr>
              <a:t>sind? Entnehmen Sie diese Informationen Ihrer Wettbewerbsanalyse.</a:t>
            </a:r>
          </a:p>
        </p:txBody>
      </p:sp>
      <p:sp>
        <p:nvSpPr>
          <p:cNvPr id="188" name="08"/>
          <p:cNvSpPr txBox="1"/>
          <p:nvPr/>
        </p:nvSpPr>
        <p:spPr>
          <a:xfrm>
            <a:off x="9808689" y="7721953"/>
            <a:ext cx="68364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de-CH"/>
              <a:t>08</a:t>
            </a:r>
          </a:p>
        </p:txBody>
      </p:sp>
      <p:sp>
        <p:nvSpPr>
          <p:cNvPr id="189" name="Team.…"/>
          <p:cNvSpPr txBox="1"/>
          <p:nvPr/>
        </p:nvSpPr>
        <p:spPr>
          <a:xfrm>
            <a:off x="9857061" y="8647486"/>
            <a:ext cx="4401648" cy="4031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de-CH" sz="3200" dirty="0">
                <a:latin typeface="MetaPro-Bold"/>
                <a:ea typeface="MetaPro-Bold"/>
                <a:cs typeface="MetaPro-Bold"/>
                <a:sym typeface="MetaPro-Bold"/>
              </a:rPr>
              <a:t>Team</a:t>
            </a:r>
            <a:br>
              <a:rPr lang="de-CH" dirty="0"/>
            </a:br>
            <a:br>
              <a:rPr lang="de-CH" dirty="0"/>
            </a:br>
            <a:r>
              <a:rPr lang="de-CH" sz="2000" dirty="0">
                <a:latin typeface="MetaOT-Normal"/>
                <a:ea typeface="MetaOT-Normal"/>
                <a:cs typeface="MetaOT-Normal"/>
                <a:sym typeface="MetaOT-Normal"/>
              </a:rPr>
              <a:t>Auf dieser Folie sollten Sie das Know-how und die Kompetenz des Managementteams vorstellen, die es zur Vermarktung Ihres Produkts bzw. Ihrer Dienstleistung einsetzt. Wer sind die obersten Führungspersonen (und ggf. die Mitbegründer), und mit welchen Kompetenzen und Erfahrungen unterstützen sie die Weiterentwicklung der Wettbewerbsvorteile des Unternehmens?</a:t>
            </a:r>
          </a:p>
        </p:txBody>
      </p:sp>
      <p:sp>
        <p:nvSpPr>
          <p:cNvPr id="190" name="09"/>
          <p:cNvSpPr txBox="1"/>
          <p:nvPr/>
        </p:nvSpPr>
        <p:spPr>
          <a:xfrm>
            <a:off x="14431307" y="7721953"/>
            <a:ext cx="66680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de-CH"/>
              <a:t>09</a:t>
            </a:r>
          </a:p>
        </p:txBody>
      </p:sp>
      <p:sp>
        <p:nvSpPr>
          <p:cNvPr id="191" name="Financials.…"/>
          <p:cNvSpPr txBox="1"/>
          <p:nvPr/>
        </p:nvSpPr>
        <p:spPr>
          <a:xfrm>
            <a:off x="14471259" y="8647486"/>
            <a:ext cx="4401648" cy="44627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de-CH" sz="3200" dirty="0">
                <a:latin typeface="MetaPro-Bold"/>
                <a:ea typeface="MetaPro-Bold"/>
                <a:cs typeface="MetaPro-Bold"/>
                <a:sym typeface="MetaPro-Bold"/>
              </a:rPr>
              <a:t>Finanzen</a:t>
            </a:r>
            <a:br>
              <a:rPr lang="de-CH" dirty="0"/>
            </a:br>
            <a:endParaRPr lang="de-CH" dirty="0"/>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de-CH" sz="1900" dirty="0">
                <a:latin typeface="MetaOT-Normal"/>
                <a:ea typeface="MetaOT-Normal"/>
                <a:cs typeface="MetaOT-Normal"/>
                <a:sym typeface="MetaOT-Normal"/>
              </a:rPr>
              <a:t>Anhand der Informationen auf dieser Folie können Sie die Investoren von der finanziellen Stabilität Ihres Unternehmens in den kommenden drei bis fünf Jahren überzeugen. Dazu zählen die Gewinn- und Verlustrechnung, das prognostizierte Wachstum und Informationen über das eigentliche Geschäftsmodell. Versuchen Sie, die Daten auf leicht verständliche, visuelle Weise statt mit vielen Worten darzustellen. Nutzen Sie Infografiken, z. B. Tortendiagramme oder Balkendiagramme.</a:t>
            </a:r>
          </a:p>
        </p:txBody>
      </p:sp>
      <p:sp>
        <p:nvSpPr>
          <p:cNvPr id="192" name="10"/>
          <p:cNvSpPr txBox="1"/>
          <p:nvPr/>
        </p:nvSpPr>
        <p:spPr>
          <a:xfrm>
            <a:off x="18980155" y="7721953"/>
            <a:ext cx="5984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de-CH"/>
              <a:t>10</a:t>
            </a:r>
          </a:p>
        </p:txBody>
      </p:sp>
      <p:sp>
        <p:nvSpPr>
          <p:cNvPr id="193" name="Investments &amp; funding.…"/>
          <p:cNvSpPr txBox="1"/>
          <p:nvPr/>
        </p:nvSpPr>
        <p:spPr>
          <a:xfrm>
            <a:off x="18985931" y="8647486"/>
            <a:ext cx="4401648" cy="34163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lang="de-CH"/>
              <a:t>Kapitalanlagen und Finanzierung</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lang="de-CH"/>
              <a:t>Schlussendlich geht es noch um die Frage, wie viel Geld für die Finanzierung Ihres Projekts benötigt wird. Nennen Sie nicht nur eine Zahl. Geben Sie auch an, wie die Finanzmittel eingesetzt werden. Welche Ziele verfolgen Sie? Gibt es bestimmte Entscheidungszeitpunkte? Eine detaillierte Erläuterung schafft zusätzliches Vertrauen bei den Investoren.</a:t>
            </a:r>
          </a:p>
        </p:txBody>
      </p:sp>
      <p:sp>
        <p:nvSpPr>
          <p:cNvPr id="194" name="Your Pitch Deck"/>
          <p:cNvSpPr txBox="1"/>
          <p:nvPr/>
        </p:nvSpPr>
        <p:spPr>
          <a:xfrm>
            <a:off x="735742" y="369919"/>
            <a:ext cx="284818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97" name="Introduction"/>
          <p:cNvSpPr txBox="1">
            <a:spLocks noGrp="1"/>
          </p:cNvSpPr>
          <p:nvPr>
            <p:ph type="title" idx="4294967295"/>
          </p:nvPr>
        </p:nvSpPr>
        <p:spPr>
          <a:xfrm>
            <a:off x="18946907" y="369919"/>
            <a:ext cx="2682372"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Einleitung</a:t>
            </a:r>
          </a:p>
        </p:txBody>
      </p:sp>
      <p:pic>
        <p:nvPicPr>
          <p:cNvPr id="19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99" name="Your Pitch Deck"/>
          <p:cNvSpPr txBox="1"/>
          <p:nvPr/>
        </p:nvSpPr>
        <p:spPr>
          <a:xfrm>
            <a:off x="735742" y="369919"/>
            <a:ext cx="268237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200" name="Within the first slide you should introduce the deck and elaborate on your business to the point, in simple and clear to understand words. Ask yourself what your business’ “unique value proposition” is and include that in your first slide. The value prop"/>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Die erste Folie sollte eine Einleitung der Präsentation und eine knappe Vorstellung des Unternehmens in einfachen, verständlichen Worten enthalten. Stellen Sie sich die Frage nach dem spezifischen Nutzenversprechen Ihres Unternehmens und nennen Sie dieses auf der ersten Folie. Das Nutzenversprechen ist ein Vergleich Ihrer Produkte und Dienstleistungen mit einem anderen auf dem Markt etablierten Unternehmen.</a:t>
            </a:r>
          </a:p>
        </p:txBody>
      </p:sp>
      <p:sp>
        <p:nvSpPr>
          <p:cNvPr id="201" name="Introduction"/>
          <p:cNvSpPr txBox="1"/>
          <p:nvPr/>
        </p:nvSpPr>
        <p:spPr>
          <a:xfrm>
            <a:off x="2219233" y="-1181665"/>
            <a:ext cx="20269201" cy="535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rPr lang="de-CH"/>
              <a:t>Einleitung</a:t>
            </a:r>
          </a:p>
        </p:txBody>
      </p:sp>
      <p:sp>
        <p:nvSpPr>
          <p:cNvPr id="202"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203"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204" name="Your Value Proposition"/>
          <p:cNvSpPr txBox="1"/>
          <p:nvPr/>
        </p:nvSpPr>
        <p:spPr>
          <a:xfrm>
            <a:off x="4078130" y="599397"/>
            <a:ext cx="16227740" cy="26059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Ihr Nutzenversprechen</a:t>
            </a:r>
          </a:p>
        </p:txBody>
      </p:sp>
      <p:sp>
        <p:nvSpPr>
          <p:cNvPr id="205" name="123"/>
          <p:cNvSpPr txBox="1"/>
          <p:nvPr/>
        </p:nvSpPr>
        <p:spPr>
          <a:xfrm>
            <a:off x="9957448" y="8509818"/>
            <a:ext cx="4287177"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1B47A4"/>
                </a:solidFill>
                <a:latin typeface="MetaOT-Medium"/>
                <a:ea typeface="MetaOT-Medium"/>
                <a:cs typeface="MetaOT-Medium"/>
                <a:sym typeface="MetaOT-Medium"/>
              </a:defRPr>
            </a:lvl1pPr>
          </a:lstStyle>
          <a:p>
            <a:r>
              <a:rPr lang="de-CH"/>
              <a:t>123</a:t>
            </a:r>
          </a:p>
        </p:txBody>
      </p:sp>
      <p:sp>
        <p:nvSpPr>
          <p:cNvPr id="206" name="Unique Value Proposition"/>
          <p:cNvSpPr txBox="1"/>
          <p:nvPr/>
        </p:nvSpPr>
        <p:spPr>
          <a:xfrm>
            <a:off x="1595497"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Spezifisches Nutzenversprechen </a:t>
            </a:r>
          </a:p>
        </p:txBody>
      </p:sp>
      <p:sp>
        <p:nvSpPr>
          <p:cNvPr id="207" name="Unique Value Proposition"/>
          <p:cNvSpPr txBox="1"/>
          <p:nvPr/>
        </p:nvSpPr>
        <p:spPr>
          <a:xfrm>
            <a:off x="9983384"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Grotesque-Light"/>
                <a:ea typeface="BrandonGrotesque-Light"/>
                <a:cs typeface="BrandonGrotesque-Light"/>
                <a:sym typeface="BrandonGrotesque-Light"/>
              </a:defRPr>
            </a:lvl1pPr>
          </a:lstStyle>
          <a:p>
            <a:r>
              <a:rPr lang="de-CH">
                <a:latin typeface="MetaOT-Normal" panose="02000503040000020004" pitchFamily="2" charset="77"/>
              </a:rPr>
              <a:t>Spezifisches Nutzenversprechen </a:t>
            </a:r>
          </a:p>
        </p:txBody>
      </p:sp>
      <p:sp>
        <p:nvSpPr>
          <p:cNvPr id="208" name="Unique Value Proposition"/>
          <p:cNvSpPr txBox="1"/>
          <p:nvPr/>
        </p:nvSpPr>
        <p:spPr>
          <a:xfrm>
            <a:off x="18371270"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Spezifisches Nutzenversprechen </a:t>
            </a:r>
          </a:p>
        </p:txBody>
      </p:sp>
      <p:pic>
        <p:nvPicPr>
          <p:cNvPr id="20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9113" y="8804131"/>
            <a:ext cx="1270001" cy="1270001"/>
          </a:xfrm>
          <a:prstGeom prst="rect">
            <a:avLst/>
          </a:prstGeom>
          <a:ln w="12700">
            <a:miter lim="400000"/>
          </a:ln>
        </p:spPr>
      </p:pic>
      <p:pic>
        <p:nvPicPr>
          <p:cNvPr id="21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68686" y="8804131"/>
            <a:ext cx="1270001" cy="1270001"/>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jukan-tateisi-bJhT_8nbUA0-unsplash.jpg" descr="jukan-tateisi-bJhT_8nbUA0-unsplash.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59146" y="6862931"/>
            <a:ext cx="8643461" cy="6906232"/>
          </a:xfrm>
          <a:prstGeom prst="rect">
            <a:avLst/>
          </a:prstGeom>
          <a:ln w="12700">
            <a:miter lim="400000"/>
          </a:ln>
        </p:spPr>
      </p:pic>
      <p:sp>
        <p:nvSpPr>
          <p:cNvPr id="219" name="Rectangle"/>
          <p:cNvSpPr/>
          <p:nvPr/>
        </p:nvSpPr>
        <p:spPr>
          <a:xfrm>
            <a:off x="15759147" y="6854166"/>
            <a:ext cx="8643461" cy="6914997"/>
          </a:xfrm>
          <a:prstGeom prst="rect">
            <a:avLst/>
          </a:prstGeom>
          <a:solidFill>
            <a:srgbClr val="002264">
              <a:alpha val="5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12" name="Proble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Problem</a:t>
            </a:r>
          </a:p>
        </p:txBody>
      </p:sp>
      <p:sp>
        <p:nvSpPr>
          <p:cNvPr id="213" name="Your Pitch Deck"/>
          <p:cNvSpPr txBox="1"/>
          <p:nvPr/>
        </p:nvSpPr>
        <p:spPr>
          <a:xfrm>
            <a:off x="735742" y="369919"/>
            <a:ext cx="2334029"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214" name="One of the most important parts of your pitch deck is the explanation of the problem that your business’ target market faces. It is the key information highlighting the necessity of your product or service in the marketplace."/>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Ein besonders wichtiger Teil des Pitch Decks ist die Erläuterung des Problems, dem sich der Zielmarkt Ihres Unternehmens stellen muss. Es ist die zentrale Information, die den Stellenwert Ihres Produkts bzw. Ihrer Dienstleistung auf dem Markt verdeutlicht.</a:t>
            </a:r>
          </a:p>
        </p:txBody>
      </p:sp>
      <p:sp>
        <p:nvSpPr>
          <p:cNvPr id="215" name="Problem"/>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Problem</a:t>
            </a:r>
          </a:p>
        </p:txBody>
      </p:sp>
      <p:sp>
        <p:nvSpPr>
          <p:cNvPr id="216" name="Define your target problem"/>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Definieren Sie das Problem Ihres Zielmarkts</a:t>
            </a:r>
          </a:p>
        </p:txBody>
      </p:sp>
      <p:sp>
        <p:nvSpPr>
          <p:cNvPr id="217" name="Problem statement"/>
          <p:cNvSpPr txBox="1"/>
          <p:nvPr/>
        </p:nvSpPr>
        <p:spPr>
          <a:xfrm>
            <a:off x="4806268" y="8686497"/>
            <a:ext cx="3296734" cy="5116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b="1">
                <a:latin typeface="MetaPro-Bold" panose="020B0804030101020102" pitchFamily="34" charset="0"/>
              </a:rPr>
              <a:t>Nennung des Problems</a:t>
            </a:r>
          </a:p>
        </p:txBody>
      </p:sp>
      <p:sp>
        <p:nvSpPr>
          <p:cNvPr id="220"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pic>
        <p:nvPicPr>
          <p:cNvPr id="22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3826" y="8430752"/>
            <a:ext cx="928980" cy="928980"/>
          </a:xfrm>
          <a:prstGeom prst="rect">
            <a:avLst/>
          </a:prstGeom>
          <a:ln w="12700">
            <a:miter lim="400000"/>
          </a:ln>
        </p:spPr>
      </p:pic>
      <p:sp>
        <p:nvSpPr>
          <p:cNvPr id="222" name="One of the most important parts of your pitch deck is the explanation of the problem that your business’ target market faces. It is the key information highlighting the necessity of your product or service in the marketplace."/>
          <p:cNvSpPr txBox="1"/>
          <p:nvPr/>
        </p:nvSpPr>
        <p:spPr>
          <a:xfrm>
            <a:off x="4803778" y="9050270"/>
            <a:ext cx="7342762" cy="33120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Ein besonders wichtiger Teil des Pitch Decks ist die Erläuterung des Problems, dem sich der Zielmarkt Ihres Unternehmens stellen muss. Es ist die zentrale Information, die den Stellenwert Ihres Produkts bzw. Ihrer Dienstleistung auf dem Markt verdeutlicht.</a:t>
            </a:r>
          </a:p>
        </p:txBody>
      </p:sp>
      <p:pic>
        <p:nvPicPr>
          <p:cNvPr id="223"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 name="Image" descr="Image"/>
          <p:cNvPicPr>
            <a:picLocks noChangeAspect="1"/>
          </p:cNvPicPr>
          <p:nvPr/>
        </p:nvPicPr>
        <p:blipFill>
          <a:blip r:embed="rId2" cstate="print">
            <a:alphaModFix amt="20000"/>
            <a:extLst>
              <a:ext uri="{28A0092B-C50C-407E-A947-70E740481C1C}">
                <a14:useLocalDpi xmlns:a14="http://schemas.microsoft.com/office/drawing/2010/main" val="0"/>
              </a:ext>
            </a:extLst>
          </a:blip>
          <a:stretch>
            <a:fillRect/>
          </a:stretch>
        </p:blipFill>
        <p:spPr>
          <a:xfrm>
            <a:off x="-401716" y="9668543"/>
            <a:ext cx="8836239" cy="4396597"/>
          </a:xfrm>
          <a:prstGeom prst="rect">
            <a:avLst/>
          </a:prstGeom>
          <a:ln w="12700">
            <a:miter lim="400000"/>
          </a:ln>
        </p:spPr>
      </p:pic>
      <p:sp>
        <p:nvSpPr>
          <p:cNvPr id="226" name="Market"/>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Markt</a:t>
            </a:r>
          </a:p>
        </p:txBody>
      </p:sp>
      <p:pic>
        <p:nvPicPr>
          <p:cNvPr id="227"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28" name="Your Pitch Deck"/>
          <p:cNvSpPr txBox="1"/>
          <p:nvPr/>
        </p:nvSpPr>
        <p:spPr>
          <a:xfrm>
            <a:off x="735742" y="369919"/>
            <a:ext cx="2551744"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229" name="Who are you aiming to reach? A “target market” is a group of people that have characteristics in common. All services or products are directed to a distinct group, and yours should be highlighted in your pitch deck. How does your competitive landscape lo"/>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Welche Zielgruppe möchten Sie ansprechen? Ein «Zielmarkt» ist eine Personengruppe mit gemeinsamen Eigenschaften. Alle Dienstleistungen und Produkte richten sich an eine bestimmte Gruppe. In Ihrem Pitch Deck sollten Sie Ihre Zielgruppe aufzeigen. Wie gestaltet sich die Wettbewerbssituation? Welche Marktchancen gibt es? Wie können Sie auf diesem Markt Erfolge verbuchen? Wie gross ist darüber hinaus das potenzielle Marktvolumen für Produkte bzw. Dienstleistungen, die Ihre Branche anbietet?</a:t>
            </a:r>
          </a:p>
        </p:txBody>
      </p:sp>
      <p:sp>
        <p:nvSpPr>
          <p:cNvPr id="230" name="Market"/>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Markt</a:t>
            </a:r>
          </a:p>
        </p:txBody>
      </p:sp>
      <p:sp>
        <p:nvSpPr>
          <p:cNvPr id="231" name="Identify your target market"/>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Nennen Sie Ihren Zielmarkt</a:t>
            </a:r>
          </a:p>
        </p:txBody>
      </p:sp>
      <p:sp>
        <p:nvSpPr>
          <p:cNvPr id="232" name="Line"/>
          <p:cNvSpPr/>
          <p:nvPr/>
        </p:nvSpPr>
        <p:spPr>
          <a:xfrm flipV="1">
            <a:off x="8148151" y="8498680"/>
            <a:ext cx="1" cy="3261400"/>
          </a:xfrm>
          <a:prstGeom prst="line">
            <a:avLst/>
          </a:prstGeom>
          <a:ln w="25400">
            <a:solidFill>
              <a:srgbClr val="003399"/>
            </a:solidFill>
            <a:miter lim="400000"/>
          </a:ln>
        </p:spPr>
        <p:txBody>
          <a:bodyPr lIns="45719" rIns="45719" anchor="ctr"/>
          <a:lstStyle/>
          <a:p>
            <a:endParaRPr/>
          </a:p>
        </p:txBody>
      </p:sp>
      <p:sp>
        <p:nvSpPr>
          <p:cNvPr id="233" name="Line"/>
          <p:cNvSpPr/>
          <p:nvPr/>
        </p:nvSpPr>
        <p:spPr>
          <a:xfrm flipV="1">
            <a:off x="16097466" y="8498680"/>
            <a:ext cx="1" cy="3261400"/>
          </a:xfrm>
          <a:prstGeom prst="line">
            <a:avLst/>
          </a:prstGeom>
          <a:ln w="25400">
            <a:solidFill>
              <a:srgbClr val="003399"/>
            </a:solidFill>
            <a:miter lim="400000"/>
          </a:ln>
        </p:spPr>
        <p:txBody>
          <a:bodyPr lIns="45719" rIns="45719" anchor="ctr"/>
          <a:lstStyle/>
          <a:p>
            <a:endParaRPr/>
          </a:p>
        </p:txBody>
      </p:sp>
      <p:sp>
        <p:nvSpPr>
          <p:cNvPr id="234" name="Market Location"/>
          <p:cNvSpPr txBox="1"/>
          <p:nvPr/>
        </p:nvSpPr>
        <p:spPr>
          <a:xfrm>
            <a:off x="2835815" y="8317645"/>
            <a:ext cx="2264400" cy="4277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Pro-Bold" panose="020B0804030101020102" pitchFamily="34" charset="0"/>
              </a:rPr>
              <a:t>Marktstandort</a:t>
            </a:r>
          </a:p>
        </p:txBody>
      </p:sp>
      <p:sp>
        <p:nvSpPr>
          <p:cNvPr id="235" name="Market size"/>
          <p:cNvSpPr txBox="1"/>
          <p:nvPr/>
        </p:nvSpPr>
        <p:spPr>
          <a:xfrm>
            <a:off x="11385304" y="10058867"/>
            <a:ext cx="1660068" cy="4277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Pro-Bold" panose="020B0804030101020102" pitchFamily="34" charset="0"/>
              </a:rPr>
              <a:t>Marktvolumen</a:t>
            </a:r>
          </a:p>
        </p:txBody>
      </p:sp>
      <p:sp>
        <p:nvSpPr>
          <p:cNvPr id="236" name="Circle"/>
          <p:cNvSpPr/>
          <p:nvPr/>
        </p:nvSpPr>
        <p:spPr>
          <a:xfrm>
            <a:off x="4259726" y="11508671"/>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7" name="Circle"/>
          <p:cNvSpPr/>
          <p:nvPr/>
        </p:nvSpPr>
        <p:spPr>
          <a:xfrm>
            <a:off x="4539791" y="10449465"/>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8" name="Circle"/>
          <p:cNvSpPr/>
          <p:nvPr/>
        </p:nvSpPr>
        <p:spPr>
          <a:xfrm>
            <a:off x="3642686" y="10777073"/>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9" name="Circle"/>
          <p:cNvSpPr/>
          <p:nvPr/>
        </p:nvSpPr>
        <p:spPr>
          <a:xfrm>
            <a:off x="1999442" y="10681634"/>
            <a:ext cx="174968" cy="174967"/>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0" name="Circle"/>
          <p:cNvSpPr/>
          <p:nvPr/>
        </p:nvSpPr>
        <p:spPr>
          <a:xfrm>
            <a:off x="1759884" y="11334146"/>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1" name="What is the potential market size for products or services offered by your type business?"/>
          <p:cNvSpPr txBox="1"/>
          <p:nvPr/>
        </p:nvSpPr>
        <p:spPr>
          <a:xfrm>
            <a:off x="8825388" y="10603700"/>
            <a:ext cx="6551298" cy="11480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Wie gross ist das potenzielle Marktvolumen für Produkte bzw. Dienstleistungen, die Ihre Branche anbietet?</a:t>
            </a:r>
          </a:p>
        </p:txBody>
      </p:sp>
      <p:grpSp>
        <p:nvGrpSpPr>
          <p:cNvPr id="245" name="Group"/>
          <p:cNvGrpSpPr/>
          <p:nvPr/>
        </p:nvGrpSpPr>
        <p:grpSpPr>
          <a:xfrm>
            <a:off x="16591715" y="7887488"/>
            <a:ext cx="7781175" cy="7781175"/>
            <a:chOff x="0" y="0"/>
            <a:chExt cx="7781173" cy="7781173"/>
          </a:xfrm>
        </p:grpSpPr>
        <p:sp>
          <p:nvSpPr>
            <p:cNvPr id="242" name="Circle"/>
            <p:cNvSpPr/>
            <p:nvPr/>
          </p:nvSpPr>
          <p:spPr>
            <a:xfrm>
              <a:off x="0" y="0"/>
              <a:ext cx="7781174" cy="7781174"/>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3" name="Circle"/>
            <p:cNvSpPr/>
            <p:nvPr/>
          </p:nvSpPr>
          <p:spPr>
            <a:xfrm>
              <a:off x="1390596" y="1390597"/>
              <a:ext cx="4999980" cy="4999980"/>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4" name="Circle"/>
            <p:cNvSpPr/>
            <p:nvPr/>
          </p:nvSpPr>
          <p:spPr>
            <a:xfrm>
              <a:off x="2813254" y="2813253"/>
              <a:ext cx="2154667" cy="2154667"/>
            </a:xfrm>
            <a:prstGeom prst="ellipse">
              <a:avLst/>
            </a:prstGeom>
            <a:solidFill>
              <a:srgbClr val="3D539C"/>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grpSp>
      <p:sp>
        <p:nvSpPr>
          <p:cNvPr id="246" name="US 10%"/>
          <p:cNvSpPr txBox="1"/>
          <p:nvPr/>
        </p:nvSpPr>
        <p:spPr>
          <a:xfrm>
            <a:off x="19926383" y="11506172"/>
            <a:ext cx="1111841"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USA 10 %</a:t>
            </a:r>
          </a:p>
        </p:txBody>
      </p:sp>
      <p:sp>
        <p:nvSpPr>
          <p:cNvPr id="247" name="EU 30%"/>
          <p:cNvSpPr txBox="1"/>
          <p:nvPr/>
        </p:nvSpPr>
        <p:spPr>
          <a:xfrm>
            <a:off x="19920771" y="9861598"/>
            <a:ext cx="112306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EU 30 %</a:t>
            </a:r>
          </a:p>
        </p:txBody>
      </p:sp>
      <p:sp>
        <p:nvSpPr>
          <p:cNvPr id="248" name="Market option 60%"/>
          <p:cNvSpPr txBox="1"/>
          <p:nvPr/>
        </p:nvSpPr>
        <p:spPr>
          <a:xfrm>
            <a:off x="19492093" y="8370493"/>
            <a:ext cx="1955020" cy="7663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p>
            <a:pPr defTabSz="825500">
              <a:spcBef>
                <a:spcPts val="0"/>
              </a:spcBef>
              <a:defRPr sz="3000">
                <a:solidFill>
                  <a:srgbClr val="FFFFFF"/>
                </a:solidFill>
                <a:latin typeface="Brandon Grotesque Light"/>
                <a:ea typeface="Brandon Grotesque Light"/>
                <a:cs typeface="Brandon Grotesque Light"/>
                <a:sym typeface="Brandon Grotesque Light"/>
              </a:defRPr>
            </a:pPr>
            <a:r>
              <a:rPr lang="de-CH" sz="2400">
                <a:latin typeface="MetaOT-Normal" panose="02000503040000020004" pitchFamily="2" charset="77"/>
              </a:rPr>
              <a:t>Marktoption</a:t>
            </a:r>
            <a:br>
              <a:rPr lang="de-CH" sz="2400">
                <a:latin typeface="MetaOT-Normal" panose="02000503040000020004" pitchFamily="2" charset="77"/>
              </a:rPr>
            </a:br>
            <a:r>
              <a:rPr lang="de-CH" sz="2400">
                <a:latin typeface="MetaOT-Normal" panose="02000503040000020004" pitchFamily="2" charset="77"/>
              </a:rPr>
              <a:t>60 %</a:t>
            </a:r>
          </a:p>
        </p:txBody>
      </p:sp>
      <p:pic>
        <p:nvPicPr>
          <p:cNvPr id="24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18900" y="8398543"/>
            <a:ext cx="1270000" cy="1270001"/>
          </a:xfrm>
          <a:prstGeom prst="rect">
            <a:avLst/>
          </a:prstGeom>
          <a:ln w="12700">
            <a:miter lim="400000"/>
          </a:ln>
        </p:spPr>
      </p:pic>
      <p:pic>
        <p:nvPicPr>
          <p:cNvPr id="250"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 name="a-group-examining-a-lightbulb-2022-01-14-18-21-01-utc.jpeg" descr="a-group-examining-a-lightbulb-2022-01-14-18-21-01-utc.jpe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62310" y="6858000"/>
            <a:ext cx="8643460" cy="6891739"/>
          </a:xfrm>
          <a:prstGeom prst="rect">
            <a:avLst/>
          </a:prstGeom>
          <a:ln w="12700">
            <a:miter lim="400000"/>
          </a:ln>
        </p:spPr>
      </p:pic>
      <p:sp>
        <p:nvSpPr>
          <p:cNvPr id="253" name="Rectangle"/>
          <p:cNvSpPr/>
          <p:nvPr/>
        </p:nvSpPr>
        <p:spPr>
          <a:xfrm>
            <a:off x="15762310" y="6858000"/>
            <a:ext cx="8643461" cy="6891739"/>
          </a:xfrm>
          <a:prstGeom prst="rect">
            <a:avLst/>
          </a:prstGeom>
          <a:solidFill>
            <a:srgbClr val="002264">
              <a:alpha val="3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54" name="Solu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Lösung</a:t>
            </a:r>
          </a:p>
        </p:txBody>
      </p:sp>
      <p:pic>
        <p:nvPicPr>
          <p:cNvPr id="255"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56" name="Your Pitch Deck"/>
          <p:cNvSpPr txBox="1"/>
          <p:nvPr/>
        </p:nvSpPr>
        <p:spPr>
          <a:xfrm>
            <a:off x="735742" y="369919"/>
            <a:ext cx="252997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257" name="This slide should encompass the different manners your business solves the problems that your target market is facing. Go for a story or so-called narrative approach, as people tend to process this type of information best. Can you create empathy by incl"/>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fontScale="92500"/>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Auf dieser Folie sollten die verschiedenen Herangehensweisen genannt werden, mit denen Ihr Unternehmen die Probleme löst, denen sich Ihr Zielmarkt stellen muss. Geben Sie einen Erfolgsbericht wieder bzw. nutzen Sie eine erzählerische Konzeption, denn Informationen dieser Art sind am leichtesten zu verarbeiten. Sie können Verständnis wecken, wenn Sie nachvollziehbare Berichte von Kunden schildern, die Ihr Produkt bzw. Ihre Dienstleistung nutzen, um ein Problem zu lösen. Ergänzen Sie die Folie um zusätzlichen Text und zusätzliche grafische Elemente über das Produkt bzw. die Dienstleistung, z. B. Fotos, Screenshots oder ein Demovideo.</a:t>
            </a:r>
          </a:p>
        </p:txBody>
      </p:sp>
      <p:sp>
        <p:nvSpPr>
          <p:cNvPr id="258" name="Solution"/>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Lösung</a:t>
            </a:r>
          </a:p>
        </p:txBody>
      </p:sp>
      <p:sp>
        <p:nvSpPr>
          <p:cNvPr id="259" name="Define the solution you provid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Nennen Sie die von Ihnen angebotene Lösung</a:t>
            </a:r>
          </a:p>
        </p:txBody>
      </p:sp>
      <p:sp>
        <p:nvSpPr>
          <p:cNvPr id="260" name="Solution statement"/>
          <p:cNvSpPr txBox="1"/>
          <p:nvPr/>
        </p:nvSpPr>
        <p:spPr>
          <a:xfrm>
            <a:off x="4795847" y="7924497"/>
            <a:ext cx="3317574" cy="5116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Pro-Bold" panose="020B0804030101020102" pitchFamily="34" charset="0"/>
              </a:rPr>
              <a:t>Aussage über die Lösung</a:t>
            </a:r>
          </a:p>
        </p:txBody>
      </p:sp>
      <p:sp>
        <p:nvSpPr>
          <p:cNvPr id="261"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sp>
        <p:nvSpPr>
          <p:cNvPr id="262" name="The pitch deck needs to explain a solution to the problem the business’s target market faces.…"/>
          <p:cNvSpPr txBox="1"/>
          <p:nvPr/>
        </p:nvSpPr>
        <p:spPr>
          <a:xfrm>
            <a:off x="4824707" y="8796270"/>
            <a:ext cx="7320785" cy="41140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de-CH">
                <a:latin typeface="MetaOT-Normal" panose="02000503040000020004" pitchFamily="2" charset="77"/>
              </a:rPr>
              <a:t>Das Pitch Deck muss eine Lösung für das Problem anbieten, dem sich der Zielmarkt des Unternehmens stellen muss.</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endParaRPr>
              <a:latin typeface="MetaOT-Normal" panose="02000503040000020004" pitchFamily="2" charset="77"/>
            </a:endParaRP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de-CH">
                <a:latin typeface="MetaOT-Normal" panose="02000503040000020004" pitchFamily="2" charset="77"/>
              </a:rPr>
              <a:t>Aussage A</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de-CH">
                <a:latin typeface="MetaOT-Normal" panose="02000503040000020004" pitchFamily="2" charset="77"/>
              </a:rPr>
              <a:t>Aussage B</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de-CH">
                <a:latin typeface="MetaOT-Normal" panose="02000503040000020004" pitchFamily="2" charset="77"/>
              </a:rPr>
              <a:t>Aussage C</a:t>
            </a:r>
          </a:p>
        </p:txBody>
      </p:sp>
      <p:pic>
        <p:nvPicPr>
          <p:cNvPr id="263"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6755" y="7715815"/>
            <a:ext cx="928980" cy="928980"/>
          </a:xfrm>
          <a:prstGeom prst="rect">
            <a:avLst/>
          </a:prstGeom>
          <a:ln w="12700">
            <a:miter lim="400000"/>
          </a:ln>
        </p:spPr>
      </p:pic>
      <p:pic>
        <p:nvPicPr>
          <p:cNvPr id="264"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Rectangle"/>
          <p:cNvSpPr/>
          <p:nvPr/>
        </p:nvSpPr>
        <p:spPr>
          <a:xfrm>
            <a:off x="-179876" y="7250176"/>
            <a:ext cx="25067420" cy="6912375"/>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67" name="Trac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Traktion</a:t>
            </a:r>
          </a:p>
        </p:txBody>
      </p:sp>
      <p:pic>
        <p:nvPicPr>
          <p:cNvPr id="26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69" name="Your Pitch Deck"/>
          <p:cNvSpPr txBox="1"/>
          <p:nvPr/>
        </p:nvSpPr>
        <p:spPr>
          <a:xfrm>
            <a:off x="735742" y="369919"/>
            <a:ext cx="2268715"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270" name="This A part of almost every pitch deck is the traction. This slide validates the company’s business model by showing earl numbers, on any month-over-month growth through early sales and support. The objective is to be transparent and resolve potential co"/>
          <p:cNvSpPr txBox="1"/>
          <p:nvPr/>
        </p:nvSpPr>
        <p:spPr>
          <a:xfrm>
            <a:off x="4078130" y="3893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Fast jedes Pitch Deck weist das Element Traktion auf. Auf dieser Folie wird das Geschäftsmodell des Unternehmens beispielsweise anhand von ersten Zahlen oder anhand des monatlichen Wachstums im Hinblick auf erste Umsatz- und Supportzahlen verdeutlicht. Das Ziel ist es, vielversprechenden Investoren gegenüber Transparenz zu beweisen und mögliche Bedenken auszuräumen. Auf dieser Folie könnte man beispielsweise eine einfache Übersicht über die Nutzerzahl, die jährliche Umsatzrendite und die Gewinnspannen zeigen. Sie können nach Belieben auch detailliertere Informationen bereitstellen.</a:t>
            </a:r>
          </a:p>
        </p:txBody>
      </p:sp>
      <p:sp>
        <p:nvSpPr>
          <p:cNvPr id="271" name="Traction"/>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Traktion</a:t>
            </a:r>
          </a:p>
        </p:txBody>
      </p:sp>
      <p:sp>
        <p:nvSpPr>
          <p:cNvPr id="272" name="Validate your business model"/>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Validierung Ihres Geschäftsmodells</a:t>
            </a:r>
          </a:p>
        </p:txBody>
      </p:sp>
      <p:sp>
        <p:nvSpPr>
          <p:cNvPr id="273" name="Model feature"/>
          <p:cNvSpPr txBox="1"/>
          <p:nvPr/>
        </p:nvSpPr>
        <p:spPr>
          <a:xfrm>
            <a:off x="3924091" y="9905438"/>
            <a:ext cx="194540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Merkmal des Modells</a:t>
            </a:r>
          </a:p>
        </p:txBody>
      </p:sp>
      <p:sp>
        <p:nvSpPr>
          <p:cNvPr id="274" name="Business model"/>
          <p:cNvSpPr txBox="1"/>
          <p:nvPr/>
        </p:nvSpPr>
        <p:spPr>
          <a:xfrm>
            <a:off x="6317705" y="7510450"/>
            <a:ext cx="11748590" cy="866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Medium"/>
                <a:ea typeface="Brandon Grotesque Medium"/>
                <a:cs typeface="Brandon Grotesque Medium"/>
                <a:sym typeface="Brandon Grotesque Medium"/>
              </a:defRPr>
            </a:lvl1pPr>
          </a:lstStyle>
          <a:p>
            <a:r>
              <a:rPr lang="de-CH" sz="2400">
                <a:latin typeface="MetaOT-Normal" panose="02000503040000020004" pitchFamily="2" charset="77"/>
              </a:rPr>
              <a:t>Geschäftsmodell</a:t>
            </a:r>
          </a:p>
        </p:txBody>
      </p:sp>
      <p:sp>
        <p:nvSpPr>
          <p:cNvPr id="275" name="Outcome"/>
          <p:cNvSpPr txBox="1"/>
          <p:nvPr/>
        </p:nvSpPr>
        <p:spPr>
          <a:xfrm>
            <a:off x="11544708" y="9905438"/>
            <a:ext cx="1294583"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Ergebnis</a:t>
            </a:r>
          </a:p>
        </p:txBody>
      </p:sp>
      <p:sp>
        <p:nvSpPr>
          <p:cNvPr id="276" name="Model feature"/>
          <p:cNvSpPr txBox="1"/>
          <p:nvPr/>
        </p:nvSpPr>
        <p:spPr>
          <a:xfrm>
            <a:off x="18735690" y="9905438"/>
            <a:ext cx="194540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Merkmal des Modells</a:t>
            </a:r>
          </a:p>
        </p:txBody>
      </p:sp>
      <p:sp>
        <p:nvSpPr>
          <p:cNvPr id="277" name="Line"/>
          <p:cNvSpPr/>
          <p:nvPr/>
        </p:nvSpPr>
        <p:spPr>
          <a:xfrm>
            <a:off x="5648284"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sp>
        <p:nvSpPr>
          <p:cNvPr id="278" name="Line"/>
          <p:cNvSpPr/>
          <p:nvPr/>
        </p:nvSpPr>
        <p:spPr>
          <a:xfrm>
            <a:off x="12943492"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7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04690"/>
            <a:ext cx="1270000" cy="1270001"/>
          </a:xfrm>
          <a:prstGeom prst="rect">
            <a:avLst/>
          </a:prstGeom>
          <a:ln w="12700">
            <a:miter lim="400000"/>
          </a:ln>
        </p:spPr>
      </p:pic>
      <p:pic>
        <p:nvPicPr>
          <p:cNvPr id="28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1791" y="8257544"/>
            <a:ext cx="1270001" cy="1270001"/>
          </a:xfrm>
          <a:prstGeom prst="rect">
            <a:avLst/>
          </a:prstGeom>
          <a:ln w="12700">
            <a:miter lim="400000"/>
          </a:ln>
        </p:spPr>
      </p:pic>
      <p:pic>
        <p:nvPicPr>
          <p:cNvPr id="281"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42040" y="8257544"/>
            <a:ext cx="1270001" cy="1270001"/>
          </a:xfrm>
          <a:prstGeom prst="rect">
            <a:avLst/>
          </a:prstGeom>
          <a:ln w="12700">
            <a:miter lim="400000"/>
          </a:ln>
        </p:spPr>
      </p:pic>
      <p:grpSp>
        <p:nvGrpSpPr>
          <p:cNvPr id="284" name="Group"/>
          <p:cNvGrpSpPr/>
          <p:nvPr/>
        </p:nvGrpSpPr>
        <p:grpSpPr>
          <a:xfrm>
            <a:off x="7938916" y="11533955"/>
            <a:ext cx="8471821" cy="1308212"/>
            <a:chOff x="0" y="0"/>
            <a:chExt cx="8471820" cy="1308211"/>
          </a:xfrm>
        </p:grpSpPr>
        <p:sp>
          <p:nvSpPr>
            <p:cNvPr id="282" name="Line"/>
            <p:cNvSpPr/>
            <p:nvPr/>
          </p:nvSpPr>
          <p:spPr>
            <a:xfrm flipV="1">
              <a:off x="-1" y="0"/>
              <a:ext cx="2"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sp>
          <p:nvSpPr>
            <p:cNvPr id="283" name="Line"/>
            <p:cNvSpPr/>
            <p:nvPr/>
          </p:nvSpPr>
          <p:spPr>
            <a:xfrm flipV="1">
              <a:off x="8471820" y="0"/>
              <a:ext cx="1"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grpSp>
      <p:sp>
        <p:nvSpPr>
          <p:cNvPr id="285" name="$123"/>
          <p:cNvSpPr txBox="1"/>
          <p:nvPr/>
        </p:nvSpPr>
        <p:spPr>
          <a:xfrm>
            <a:off x="10031238" y="11158817"/>
            <a:ext cx="4287176"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de-CH"/>
              <a:t>CHF 123</a:t>
            </a:r>
          </a:p>
        </p:txBody>
      </p:sp>
      <p:sp>
        <p:nvSpPr>
          <p:cNvPr id="286" name="Annual revenue"/>
          <p:cNvSpPr txBox="1"/>
          <p:nvPr/>
        </p:nvSpPr>
        <p:spPr>
          <a:xfrm>
            <a:off x="10920390" y="12189874"/>
            <a:ext cx="2690799"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Jahresumsatz</a:t>
            </a:r>
          </a:p>
        </p:txBody>
      </p:sp>
      <p:sp>
        <p:nvSpPr>
          <p:cNvPr id="287" name="123"/>
          <p:cNvSpPr txBox="1"/>
          <p:nvPr/>
        </p:nvSpPr>
        <p:spPr>
          <a:xfrm>
            <a:off x="1741343" y="11158817"/>
            <a:ext cx="4287177"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de-CH"/>
              <a:t>123</a:t>
            </a:r>
          </a:p>
        </p:txBody>
      </p:sp>
      <p:sp>
        <p:nvSpPr>
          <p:cNvPr id="288" name="Number of users"/>
          <p:cNvSpPr txBox="1"/>
          <p:nvPr/>
        </p:nvSpPr>
        <p:spPr>
          <a:xfrm>
            <a:off x="2562368" y="12189875"/>
            <a:ext cx="2827055"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Anzahl der Nutzer</a:t>
            </a:r>
          </a:p>
        </p:txBody>
      </p:sp>
      <p:sp>
        <p:nvSpPr>
          <p:cNvPr id="289" name="$123"/>
          <p:cNvSpPr txBox="1"/>
          <p:nvPr/>
        </p:nvSpPr>
        <p:spPr>
          <a:xfrm>
            <a:off x="18503059" y="11158817"/>
            <a:ext cx="4287177"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de-CH"/>
              <a:t>CHF 123</a:t>
            </a:r>
          </a:p>
        </p:txBody>
      </p:sp>
      <p:sp>
        <p:nvSpPr>
          <p:cNvPr id="290" name="Profit margins"/>
          <p:cNvSpPr txBox="1"/>
          <p:nvPr/>
        </p:nvSpPr>
        <p:spPr>
          <a:xfrm>
            <a:off x="19530872" y="12189875"/>
            <a:ext cx="2413479"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a:latin typeface="MetaOT-Normal" panose="02000503040000020004" pitchFamily="2" charset="77"/>
              </a:rPr>
              <a:t>Gewinnspannen</a:t>
            </a:r>
          </a:p>
        </p:txBody>
      </p:sp>
      <p:sp>
        <p:nvSpPr>
          <p:cNvPr id="291" name="Line"/>
          <p:cNvSpPr/>
          <p:nvPr/>
        </p:nvSpPr>
        <p:spPr>
          <a:xfrm flipV="1">
            <a:off x="5672974" y="7997607"/>
            <a:ext cx="5180037" cy="701826"/>
          </a:xfrm>
          <a:prstGeom prst="line">
            <a:avLst/>
          </a:prstGeom>
          <a:ln w="25400" cap="rnd">
            <a:solidFill>
              <a:srgbClr val="FFFFFF"/>
            </a:solidFill>
            <a:custDash>
              <a:ds d="100000" sp="200000"/>
            </a:custDash>
            <a:miter lim="400000"/>
          </a:ln>
        </p:spPr>
        <p:txBody>
          <a:bodyPr lIns="45719" rIns="45719" anchor="ctr"/>
          <a:lstStyle/>
          <a:p>
            <a:endParaRPr/>
          </a:p>
        </p:txBody>
      </p:sp>
      <p:sp>
        <p:nvSpPr>
          <p:cNvPr id="292" name="Line"/>
          <p:cNvSpPr/>
          <p:nvPr/>
        </p:nvSpPr>
        <p:spPr>
          <a:xfrm>
            <a:off x="13438224" y="8002512"/>
            <a:ext cx="5273402" cy="703877"/>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93"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Marketing"/>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Marketing</a:t>
            </a:r>
          </a:p>
        </p:txBody>
      </p:sp>
      <p:pic>
        <p:nvPicPr>
          <p:cNvPr id="29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97" name="Your Pitch Deck"/>
          <p:cNvSpPr txBox="1"/>
          <p:nvPr/>
        </p:nvSpPr>
        <p:spPr>
          <a:xfrm>
            <a:off x="735742" y="369919"/>
            <a:ext cx="2355801"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298" name="For investors to get a better understanding of the market size and how you as a business differentiate yourself from competitors, this slide is important. Share here how you aim to advertise and sell your product or service to the market."/>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Diese Folie ist wichtig, damit Investoren eine bessere Vorstellung vom Marktvolumen und von der Art und Weise erhalten, wie Sie sich als Unternehmen von den Wettbewerbern differenzieren. Teilen Sie hier mit, wie Sie Ihr Produkt bzw. Ihre Dienstleistung auf dem Markt bewerben und verkaufen möchten.</a:t>
            </a:r>
          </a:p>
        </p:txBody>
      </p:sp>
      <p:sp>
        <p:nvSpPr>
          <p:cNvPr id="299" name="Marketing &amp; sales strategy"/>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de-CH"/>
              <a:t>Marketing- und Vertriebsstrategie </a:t>
            </a:r>
          </a:p>
        </p:txBody>
      </p:sp>
      <p:sp>
        <p:nvSpPr>
          <p:cNvPr id="300" name="Stand out from your competitors"/>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Heben Sie sich von Ihren Wettbewerbern ab</a:t>
            </a:r>
          </a:p>
        </p:txBody>
      </p:sp>
      <p:sp>
        <p:nvSpPr>
          <p:cNvPr id="301"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02"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03" name="Marketing location"/>
          <p:cNvSpPr txBox="1"/>
          <p:nvPr/>
        </p:nvSpPr>
        <p:spPr>
          <a:xfrm>
            <a:off x="18849559" y="10156097"/>
            <a:ext cx="3264674"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Pro-Bold" panose="020B0804030101020102" pitchFamily="34" charset="0"/>
              </a:rPr>
              <a:t>Marketing-Standort</a:t>
            </a:r>
          </a:p>
        </p:txBody>
      </p:sp>
      <p:sp>
        <p:nvSpPr>
          <p:cNvPr id="304" name="Online | Offline | Where"/>
          <p:cNvSpPr txBox="1"/>
          <p:nvPr/>
        </p:nvSpPr>
        <p:spPr>
          <a:xfrm>
            <a:off x="18645977" y="10920900"/>
            <a:ext cx="3671837"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online | offline | wo</a:t>
            </a:r>
          </a:p>
        </p:txBody>
      </p:sp>
      <p:grpSp>
        <p:nvGrpSpPr>
          <p:cNvPr id="308" name="Group"/>
          <p:cNvGrpSpPr/>
          <p:nvPr/>
        </p:nvGrpSpPr>
        <p:grpSpPr>
          <a:xfrm>
            <a:off x="9250819" y="8423131"/>
            <a:ext cx="5882363" cy="3212166"/>
            <a:chOff x="0" y="0"/>
            <a:chExt cx="5882361" cy="3212164"/>
          </a:xfrm>
        </p:grpSpPr>
        <p:sp>
          <p:nvSpPr>
            <p:cNvPr id="305" name="Strategy"/>
            <p:cNvSpPr txBox="1"/>
            <p:nvPr/>
          </p:nvSpPr>
          <p:spPr>
            <a:xfrm>
              <a:off x="2171260" y="1497614"/>
              <a:ext cx="1539842" cy="5116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Pro-Bold" panose="020B0804030101020102" pitchFamily="34" charset="0"/>
                </a:rPr>
                <a:t>Strategie</a:t>
              </a:r>
            </a:p>
          </p:txBody>
        </p:sp>
        <p:pic>
          <p:nvPicPr>
            <p:cNvPr id="3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6180" y="0"/>
              <a:ext cx="1270001" cy="1270000"/>
            </a:xfrm>
            <a:prstGeom prst="rect">
              <a:avLst/>
            </a:prstGeom>
            <a:ln w="12700" cap="flat">
              <a:noFill/>
              <a:miter lim="400000"/>
            </a:ln>
            <a:effectLst/>
          </p:spPr>
        </p:pic>
        <p:sp>
          <p:nvSpPr>
            <p:cNvPr id="307" name="It’s important to detail how the product will be advertised and sold to its market."/>
            <p:cNvSpPr txBox="1"/>
            <p:nvPr/>
          </p:nvSpPr>
          <p:spPr>
            <a:xfrm>
              <a:off x="0" y="2064160"/>
              <a:ext cx="5882361" cy="11480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Es ist wichtig, detailliert darzulegen, wie das Produkt beworben und auf dem Zielmarkt verkauft werden soll. </a:t>
              </a:r>
            </a:p>
          </p:txBody>
        </p:sp>
      </p:grpSp>
      <p:pic>
        <p:nvPicPr>
          <p:cNvPr id="30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78974" y="8772301"/>
            <a:ext cx="1005841" cy="1005841"/>
          </a:xfrm>
          <a:prstGeom prst="rect">
            <a:avLst/>
          </a:prstGeom>
          <a:ln w="12700">
            <a:miter lim="400000"/>
          </a:ln>
        </p:spPr>
      </p:pic>
      <p:grpSp>
        <p:nvGrpSpPr>
          <p:cNvPr id="313" name="Group"/>
          <p:cNvGrpSpPr/>
          <p:nvPr/>
        </p:nvGrpSpPr>
        <p:grpSpPr>
          <a:xfrm>
            <a:off x="1725906" y="8525501"/>
            <a:ext cx="4920576" cy="2866686"/>
            <a:chOff x="-167049" y="0"/>
            <a:chExt cx="4920575" cy="2866684"/>
          </a:xfrm>
        </p:grpSpPr>
        <p:sp>
          <p:nvSpPr>
            <p:cNvPr id="310" name="Target audience"/>
            <p:cNvSpPr txBox="1"/>
            <p:nvPr/>
          </p:nvSpPr>
          <p:spPr>
            <a:xfrm>
              <a:off x="901353" y="1634476"/>
              <a:ext cx="2783772" cy="5116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de-CH">
                  <a:latin typeface="MetaPro-Bold" panose="020B0804030101020102" pitchFamily="34" charset="0"/>
                </a:rPr>
                <a:t>Zielgruppe</a:t>
              </a:r>
            </a:p>
          </p:txBody>
        </p:sp>
        <p:sp>
          <p:nvSpPr>
            <p:cNvPr id="311" name="Who | Where | Age | Occupation"/>
            <p:cNvSpPr txBox="1"/>
            <p:nvPr/>
          </p:nvSpPr>
          <p:spPr>
            <a:xfrm>
              <a:off x="-167049" y="2408099"/>
              <a:ext cx="4920575"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de-CH">
                  <a:latin typeface="MetaOT-Normal" panose="02000503040000020004" pitchFamily="2" charset="77"/>
                </a:rPr>
                <a:t>Wer | Wo | Alter | Beruf</a:t>
              </a:r>
            </a:p>
          </p:txBody>
        </p:sp>
        <p:pic>
          <p:nvPicPr>
            <p:cNvPr id="312"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0562" y="0"/>
              <a:ext cx="1499442" cy="1499442"/>
            </a:xfrm>
            <a:prstGeom prst="rect">
              <a:avLst/>
            </a:prstGeom>
            <a:ln w="12700" cap="flat">
              <a:noFill/>
              <a:miter lim="400000"/>
            </a:ln>
            <a:effectLst/>
          </p:spPr>
        </p:pic>
      </p:grpSp>
      <p:pic>
        <p:nvPicPr>
          <p:cNvPr id="314"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17" name="Competi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Wettbewerb</a:t>
            </a:r>
          </a:p>
        </p:txBody>
      </p:sp>
      <p:pic>
        <p:nvPicPr>
          <p:cNvPr id="31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19" name="Your Pitch Deck"/>
          <p:cNvSpPr txBox="1"/>
          <p:nvPr/>
        </p:nvSpPr>
        <p:spPr>
          <a:xfrm>
            <a:off x="735742" y="369919"/>
            <a:ext cx="2486429"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de-CH">
                <a:latin typeface="MetaOT-Normal" panose="02000503040000020004" pitchFamily="2" charset="77"/>
              </a:rPr>
              <a:t>Ihr Pitch Deck</a:t>
            </a:r>
          </a:p>
        </p:txBody>
      </p:sp>
      <p:sp>
        <p:nvSpPr>
          <p:cNvPr id="320" name="What sets your product or service apart from other entities or alternatives the specific market you are acting? Take this information from your competitive analysis."/>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defTabSz="825500">
              <a:spcBef>
                <a:spcPts val="0"/>
              </a:spcBef>
              <a:defRPr sz="3000">
                <a:solidFill>
                  <a:srgbClr val="FFFFFF"/>
                </a:solidFill>
                <a:latin typeface="Brandon Grotesque Regular"/>
                <a:ea typeface="Brandon Grotesque Regular"/>
                <a:cs typeface="Brandon Grotesque Regular"/>
                <a:sym typeface="Brandon Grotesque Regular"/>
              </a:defRPr>
            </a:pPr>
            <a:r>
              <a:rPr lang="de-CH">
                <a:latin typeface="MetaOT-Normal" panose="02000503040000020004" pitchFamily="2" charset="77"/>
              </a:rPr>
              <a:t>Was hebt Ihr Produkt bzw. Ihre Dienstleistung von anderen Unternehmen oder Alternativen auf dem spezifischen Markt ab, auf dem Sie tätig sind? Entnehmen Sie diese Informationen Ihrer Wettbewerbsanalyse.</a:t>
            </a:r>
          </a:p>
        </p:txBody>
      </p:sp>
      <p:sp>
        <p:nvSpPr>
          <p:cNvPr id="321" name="Competition"/>
          <p:cNvSpPr txBox="1"/>
          <p:nvPr/>
        </p:nvSpPr>
        <p:spPr>
          <a:xfrm>
            <a:off x="2219233" y="1047868"/>
            <a:ext cx="20269201" cy="31298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rPr lang="de-CH"/>
              <a:t>Wettbewerb</a:t>
            </a:r>
          </a:p>
        </p:txBody>
      </p:sp>
      <p:sp>
        <p:nvSpPr>
          <p:cNvPr id="322" name="Your unique positioning"/>
          <p:cNvSpPr txBox="1"/>
          <p:nvPr/>
        </p:nvSpPr>
        <p:spPr>
          <a:xfrm>
            <a:off x="4078130" y="1047353"/>
            <a:ext cx="16227740" cy="17100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de-CH" sz="2400">
                <a:latin typeface="MetaOT-Normal" panose="02000503040000020004" pitchFamily="2" charset="77"/>
              </a:rPr>
              <a:t>Ihre spezifische Positionierung</a:t>
            </a:r>
          </a:p>
        </p:txBody>
      </p:sp>
      <p:pic>
        <p:nvPicPr>
          <p:cNvPr id="323" name="Logo examples.png" descr="Logo examples.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80894" y="7443615"/>
            <a:ext cx="19691893" cy="5272263"/>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29_Lookbook">
  <a:themeElements>
    <a:clrScheme name="29_Lookbook">
      <a:dk1>
        <a:srgbClr val="000000"/>
      </a:dk1>
      <a:lt1>
        <a:srgbClr val="F6F7F2"/>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9_Lookbook">
  <a:themeElements>
    <a:clrScheme name="29_Lookbook">
      <a:dk1>
        <a:srgbClr val="000000"/>
      </a:dk1>
      <a:lt1>
        <a:srgbClr val="FFFFFF"/>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Klassifizierung xmlns="6708af38-8017-4f71-8074-7321a93d2ecb" xsi:nil="true"/>
    <TaxCatchAll xmlns="2b0318e0-5507-4d41-96ed-c005bf227d30" xsi:nil="true"/>
    <lcf76f155ced4ddcb4097134ff3c332f xmlns="6708af38-8017-4f71-8074-7321a93d2ec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15173B069A96C149BBC3B017ED4235D6" ma:contentTypeVersion="23" ma:contentTypeDescription="Ein neues Dokument erstellen." ma:contentTypeScope="" ma:versionID="82c731a9352999d2dabe5d5d13c4a4c7">
  <xsd:schema xmlns:xsd="http://www.w3.org/2001/XMLSchema" xmlns:xs="http://www.w3.org/2001/XMLSchema" xmlns:p="http://schemas.microsoft.com/office/2006/metadata/properties" xmlns:ns2="6708af38-8017-4f71-8074-7321a93d2ecb" xmlns:ns3="2b0318e0-5507-4d41-96ed-c005bf227d30" targetNamespace="http://schemas.microsoft.com/office/2006/metadata/properties" ma:root="true" ma:fieldsID="fd549c670cac3cf33fa5c92fc6651490" ns2:_="" ns3:_="">
    <xsd:import namespace="6708af38-8017-4f71-8074-7321a93d2ecb"/>
    <xsd:import namespace="2b0318e0-5507-4d41-96ed-c005bf227d3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Klassifizierung"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8af38-8017-4f71-8074-7321a93d2e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Klassifizierung" ma:index="20" nillable="true" ma:displayName="Klassifizierung" ma:description="Dokumente, die nicht vom AIP Prozess klassifiziert wurden." ma:format="Dropdown" ma:internalName="Klassifizierung">
      <xsd:simpleType>
        <xsd:restriction base="dms:Choice">
          <xsd:enumeration value="Öffentlich"/>
          <xsd:enumeration value="Intern"/>
          <xsd:enumeration value="Vertraulich"/>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ildmarkierungen" ma:readOnly="false" ma:fieldId="{5cf76f15-5ced-4ddc-b409-7134ff3c332f}" ma:taxonomyMulti="true" ma:sspId="29e4e11c-8fc3-4e54-b6fb-0e9031a9610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b0318e0-5507-4d41-96ed-c005bf227d30"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element name="TaxCatchAll" ma:index="24" nillable="true" ma:displayName="Taxonomy Catch All Column" ma:hidden="true" ma:list="{f034a7db-2fec-4b7e-9115-b1549e680866}" ma:internalName="TaxCatchAll" ma:showField="CatchAllData" ma:web="2b0318e0-5507-4d41-96ed-c005bf227d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582FBE-A555-4047-8953-66A9018A29E9}">
  <ds:schemaRefs>
    <ds:schemaRef ds:uri="http://schemas.microsoft.com/office/2006/metadata/properties"/>
    <ds:schemaRef ds:uri="http://schemas.microsoft.com/office/infopath/2007/PartnerControls"/>
    <ds:schemaRef ds:uri="6708af38-8017-4f71-8074-7321a93d2ecb"/>
    <ds:schemaRef ds:uri="2b0318e0-5507-4d41-96ed-c005bf227d30"/>
  </ds:schemaRefs>
</ds:datastoreItem>
</file>

<file path=customXml/itemProps2.xml><?xml version="1.0" encoding="utf-8"?>
<ds:datastoreItem xmlns:ds="http://schemas.openxmlformats.org/officeDocument/2006/customXml" ds:itemID="{3ECF6A42-AB5B-4293-AD16-A774DC60DC10}">
  <ds:schemaRefs>
    <ds:schemaRef ds:uri="http://schemas.microsoft.com/sharepoint/v3/contenttype/forms"/>
  </ds:schemaRefs>
</ds:datastoreItem>
</file>

<file path=customXml/itemProps3.xml><?xml version="1.0" encoding="utf-8"?>
<ds:datastoreItem xmlns:ds="http://schemas.openxmlformats.org/officeDocument/2006/customXml" ds:itemID="{6561B371-5524-4AB6-BC93-397D0C4F22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8af38-8017-4f71-8074-7321a93d2ecb"/>
    <ds:schemaRef ds:uri="2b0318e0-5507-4d41-96ed-c005bf227d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8055ef-7607-46e5-9564-5469035a1b2e}" enabled="1" method="Standard" siteId="{eb3c68b9-0935-4046-8550-8bcaa4167e2e}" contentBits="0" removed="0"/>
</clbl:labelList>
</file>

<file path=docProps/app.xml><?xml version="1.0" encoding="utf-8"?>
<Properties xmlns="http://schemas.openxmlformats.org/officeDocument/2006/extended-properties" xmlns:vt="http://schemas.openxmlformats.org/officeDocument/2006/docPropsVTypes">
  <TotalTime>0</TotalTime>
  <Words>1629</Words>
  <Application>Microsoft Office PowerPoint</Application>
  <PresentationFormat>Benutzerdefiniert</PresentationFormat>
  <Paragraphs>154</Paragraphs>
  <Slides>13</Slides>
  <Notes>0</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13</vt:i4>
      </vt:variant>
    </vt:vector>
  </HeadingPairs>
  <TitlesOfParts>
    <vt:vector size="25" baseType="lpstr">
      <vt:lpstr>Brandon Grotesque Light</vt:lpstr>
      <vt:lpstr>Canela Bold</vt:lpstr>
      <vt:lpstr>Canela Deck Bold</vt:lpstr>
      <vt:lpstr>Canela Deck Regular</vt:lpstr>
      <vt:lpstr>Canela Regular</vt:lpstr>
      <vt:lpstr>Helvetica Neue</vt:lpstr>
      <vt:lpstr>MetaOT-Medium</vt:lpstr>
      <vt:lpstr>MetaOT-Normal</vt:lpstr>
      <vt:lpstr>MetaPro-Bold</vt:lpstr>
      <vt:lpstr>Proxima Nova</vt:lpstr>
      <vt:lpstr>Proxima Nova Medium</vt:lpstr>
      <vt:lpstr>29_Lookbook</vt:lpstr>
      <vt:lpstr>Ihr Pitch Deck</vt:lpstr>
      <vt:lpstr>Die Elemente</vt:lpstr>
      <vt:lpstr>Einleitung</vt:lpstr>
      <vt:lpstr>Problem</vt:lpstr>
      <vt:lpstr>Markt</vt:lpstr>
      <vt:lpstr>Lösung</vt:lpstr>
      <vt:lpstr>Traktion</vt:lpstr>
      <vt:lpstr>Marketing</vt:lpstr>
      <vt:lpstr>Wettbewerb</vt:lpstr>
      <vt:lpstr>Team</vt:lpstr>
      <vt:lpstr>Finanzen</vt:lpstr>
      <vt:lpstr>Kapitalanlagen und Finanzierung</vt:lpstr>
      <vt:lpstr>Vielen Dank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Pitch Deck</dc:title>
  <dc:creator>Baumberger, Nadia</dc:creator>
  <cp:lastModifiedBy>Franklin, Aline</cp:lastModifiedBy>
  <cp:revision>6</cp:revision>
  <dcterms:modified xsi:type="dcterms:W3CDTF">2023-12-12T07:27:17Z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78055ef-7607-46e5-9564-5469035a1b2e_Enabled">
    <vt:lpwstr>true</vt:lpwstr>
  </property>
  <property fmtid="{D5CDD505-2E9C-101B-9397-08002B2CF9AE}" pid="3" name="MSIP_Label_378055ef-7607-46e5-9564-5469035a1b2e_SetDate">
    <vt:lpwstr>2022-04-04T09:45:47Z</vt:lpwstr>
  </property>
  <property fmtid="{D5CDD505-2E9C-101B-9397-08002B2CF9AE}" pid="4" name="MSIP_Label_378055ef-7607-46e5-9564-5469035a1b2e_Method">
    <vt:lpwstr>Standard</vt:lpwstr>
  </property>
  <property fmtid="{D5CDD505-2E9C-101B-9397-08002B2CF9AE}" pid="5" name="MSIP_Label_378055ef-7607-46e5-9564-5469035a1b2e_Name">
    <vt:lpwstr>378055ef-7607-46e5-9564-5469035a1b2e</vt:lpwstr>
  </property>
  <property fmtid="{D5CDD505-2E9C-101B-9397-08002B2CF9AE}" pid="6" name="MSIP_Label_378055ef-7607-46e5-9564-5469035a1b2e_SiteId">
    <vt:lpwstr>eb3c68b9-0935-4046-8550-8bcaa4167e2e</vt:lpwstr>
  </property>
  <property fmtid="{D5CDD505-2E9C-101B-9397-08002B2CF9AE}" pid="7" name="MSIP_Label_378055ef-7607-46e5-9564-5469035a1b2e_ActionId">
    <vt:lpwstr>d0f2f190-b726-438f-b559-1827777b0091</vt:lpwstr>
  </property>
  <property fmtid="{D5CDD505-2E9C-101B-9397-08002B2CF9AE}" pid="8" name="MSIP_Label_378055ef-7607-46e5-9564-5469035a1b2e_ContentBits">
    <vt:lpwstr>0</vt:lpwstr>
  </property>
  <property fmtid="{D5CDD505-2E9C-101B-9397-08002B2CF9AE}" pid="9" name="ContentTypeId">
    <vt:lpwstr>0x01010015173B069A96C149BBC3B017ED4235D6</vt:lpwstr>
  </property>
</Properties>
</file>