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1pPr>
    <a:lvl2pPr marL="0" marR="0" indent="4572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2pPr>
    <a:lvl3pPr marL="0" marR="0" indent="9144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3pPr>
    <a:lvl4pPr marL="0" marR="0" indent="13716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4pPr>
    <a:lvl5pPr marL="0" marR="0" indent="18288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5pPr>
    <a:lvl6pPr marL="0" marR="0" indent="22860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6pPr>
    <a:lvl7pPr marL="0" marR="0" indent="27432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7pPr>
    <a:lvl8pPr marL="0" marR="0" indent="32004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8pPr>
    <a:lvl9pPr marL="0" marR="0" indent="365760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DEEED"/>
          </a:solidFill>
        </a:fill>
      </a:tcStyle>
    </a:band2H>
    <a:firstCol>
      <a:tcTxStyle b="on" i="off">
        <a:font>
          <a:latin typeface="Proxima Nova"/>
          <a:ea typeface="Proxima Nova"/>
          <a:cs typeface="Proxima Nova"/>
        </a:font>
        <a:srgbClr val="000000"/>
      </a:tcTxStyle>
      <a:tcStyle>
        <a:tcBdr>
          <a:left>
            <a:ln w="12700" cap="flat">
              <a:noFill/>
              <a:miter lim="400000"/>
            </a:ln>
          </a:left>
          <a:right>
            <a:ln w="254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noFill/>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Proxima Nova"/>
          <a:ea typeface="Proxima Nova"/>
          <a:cs typeface="Proxima Nova"/>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noFill/>
              <a:miter lim="400000"/>
            </a:ln>
          </a:top>
          <a:bottom>
            <a:ln w="254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wholeTbl>
    <a:band2H>
      <a:tcTxStyle/>
      <a:tcStyle>
        <a:tcBdr/>
        <a:fill>
          <a:solidFill>
            <a:schemeClr val="accent1">
              <a:hueOff val="-398243"/>
              <a:satOff val="23908"/>
              <a:lumOff val="10782"/>
            </a:schemeClr>
          </a:solidFill>
        </a:fill>
      </a:tcStyle>
    </a:band2H>
    <a:firstCol>
      <a:tcTxStyle b="on"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B9CBD3"/>
          </a:solidFill>
        </a:fill>
      </a:tcStyle>
    </a:firstCol>
    <a:lastRow>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
          <a:latin typeface="Proxima Nova"/>
          <a:ea typeface="Proxima Nova"/>
          <a:cs typeface="Proxima Nova"/>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7FA2B6"/>
          </a:solidFill>
        </a:fill>
      </a:tcStyle>
    </a:firstRow>
  </a:tblStyle>
  <a:tblStyle styleId="{EEE7283C-3CF3-47DC-8721-378D4A62B228}" styleName="">
    <a:tblBg/>
    <a:wholeTbl>
      <a:tcTxStyle b="off"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FFFF"/>
          </a:solidFill>
        </a:fill>
      </a:tcStyle>
    </a:wholeTbl>
    <a:band2H>
      <a:tcTxStyle/>
      <a:tcStyle>
        <a:tcBdr/>
        <a:fill>
          <a:solidFill>
            <a:srgbClr val="E6DDDC"/>
          </a:solidFill>
        </a:fill>
      </a:tcStyle>
    </a:band2H>
    <a:firstCol>
      <a:tcTxStyle b="on"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chemeClr val="accent4"/>
          </a:solidFill>
        </a:fill>
      </a:tcStyle>
    </a:firstCol>
    <a:lastRow>
      <a:tcTxStyle b="off" i="off">
        <a:font>
          <a:latin typeface="Proxima Nova"/>
          <a:ea typeface="Proxima Nova"/>
          <a:cs typeface="Proxima Nova"/>
        </a:font>
        <a:srgbClr val="000000"/>
      </a:tcTxStyle>
      <a:tcStyle>
        <a:tcBdr>
          <a:left>
            <a:ln w="12700" cap="flat">
              <a:solidFill>
                <a:srgbClr val="5D5D5D"/>
              </a:solidFill>
              <a:prstDash val="solid"/>
              <a:miter lim="400000"/>
            </a:ln>
          </a:left>
          <a:right>
            <a:ln w="12700" cap="flat">
              <a:solidFill>
                <a:srgbClr val="5D5D5D"/>
              </a:solidFill>
              <a:prstDash val="solid"/>
              <a:miter lim="400000"/>
            </a:ln>
          </a:right>
          <a:top>
            <a:ln w="254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FFFF"/>
          </a:solidFill>
        </a:fill>
      </a:tcStyle>
    </a:lastRow>
    <a:firstRow>
      <a:tcTxStyle b="on" i="off">
        <a:font>
          <a:latin typeface="Proxima Nova"/>
          <a:ea typeface="Proxima Nova"/>
          <a:cs typeface="Proxima Nov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DF6581"/>
          </a:solidFill>
        </a:fill>
      </a:tcStyle>
    </a:firstRow>
  </a:tblStyle>
  <a:tblStyle styleId="{CF821DB8-F4EB-4A41-A1BA-3FCAFE7338EE}" styleName="">
    <a:tblBg/>
    <a:wholeTbl>
      <a:tcTxStyle b="off" i="off">
        <a:font>
          <a:latin typeface="Proxima Nova"/>
          <a:ea typeface="Proxima Nova"/>
          <a:cs typeface="Proxima Nova"/>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6F7F2"/>
          </a:solidFill>
        </a:fill>
      </a:tcStyle>
    </a:wholeTbl>
    <a:band2H>
      <a:tcTxStyle/>
      <a:tcStyle>
        <a:tcBdr/>
        <a:fill>
          <a:solidFill>
            <a:schemeClr val="accent6">
              <a:hueOff val="887465"/>
              <a:satOff val="-30004"/>
              <a:lumOff val="6094"/>
            </a:schemeClr>
          </a:solidFill>
        </a:fill>
      </a:tcStyle>
    </a:band2H>
    <a:firstCol>
      <a:tcTxStyle b="on" i="off">
        <a:font>
          <a:latin typeface="Proxima Nova"/>
          <a:ea typeface="Proxima Nova"/>
          <a:cs typeface="Proxima Nov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6">
              <a:hueOff val="430252"/>
              <a:satOff val="-18978"/>
              <a:lumOff val="-19473"/>
            </a:schemeClr>
          </a:solidFill>
        </a:fill>
      </a:tcStyle>
    </a:firstCol>
    <a:lastRow>
      <a:tcTxStyle b="off" i="off">
        <a:font>
          <a:latin typeface="Proxima Nova"/>
          <a:ea typeface="Proxima Nova"/>
          <a:cs typeface="Proxima Nova"/>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F6F7F2"/>
          </a:solidFill>
        </a:fill>
      </a:tcStyle>
    </a:lastRow>
    <a:firstRow>
      <a:tcTxStyle b="on" i="off">
        <a:font>
          <a:latin typeface="Proxima Nova"/>
          <a:ea typeface="Proxima Nova"/>
          <a:cs typeface="Proxima Nov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827A37"/>
          </a:solidFill>
        </a:fill>
      </a:tcStyle>
    </a:firstRow>
  </a:tblStyle>
  <a:tblStyle styleId="{33BA23B1-9221-436E-865A-0063620EA4FD}" styleName="">
    <a:tblBg/>
    <a:wholeTbl>
      <a:tcTxStyle b="off" i="off">
        <a:font>
          <a:latin typeface="Proxima Nova"/>
          <a:ea typeface="Proxima Nova"/>
          <a:cs typeface="Proxima Nova"/>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3">
              <a:satOff val="-3883"/>
              <a:lumOff val="14670"/>
            </a:schemeClr>
          </a:solidFill>
        </a:fill>
      </a:tcStyle>
    </a:wholeTbl>
    <a:band2H>
      <a:tcTxStyle/>
      <a:tcStyle>
        <a:tcBdr/>
        <a:fill>
          <a:solidFill>
            <a:srgbClr val="B5AEC4"/>
          </a:solidFill>
        </a:fill>
      </a:tcStyle>
    </a:band2H>
    <a:firstCol>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8C78A6"/>
          </a:solidFill>
        </a:fill>
      </a:tcStyle>
    </a:firstCol>
    <a:lastRow>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614B97"/>
          </a:solidFill>
        </a:fill>
      </a:tcStyle>
    </a:lastRow>
    <a:firstRow>
      <a:tcTxStyle b="on" i="off">
        <a:font>
          <a:latin typeface="Proxima Nova"/>
          <a:ea typeface="Proxima Nova"/>
          <a:cs typeface="Proxima Nov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614B97"/>
          </a:solidFill>
        </a:fill>
      </a:tcStyle>
    </a:firstRow>
  </a:tblStyle>
  <a:tblStyle styleId="{2708684C-4D16-4618-839F-0558EEFCDFE6}" styleName="">
    <a:tblBg/>
    <a:wholeTbl>
      <a:tcTxStyle b="off"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EDEEED"/>
          </a:solidFill>
        </a:fill>
      </a:tcStyle>
    </a:band2H>
    <a:firstCol>
      <a:tcTxStyle b="on" i="off">
        <a:font>
          <a:latin typeface="Proxima Nova"/>
          <a:ea typeface="Proxima Nova"/>
          <a:cs typeface="Proxima Nova"/>
        </a:font>
        <a:srgbClr val="000000"/>
      </a:tcTxStyle>
      <a:tcStyle>
        <a:tcBdr>
          <a:left>
            <a:ln w="12700" cap="flat">
              <a:solidFill>
                <a:srgbClr val="6C6C6C"/>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D5D5D5"/>
          </a:solidFill>
        </a:fill>
      </a:tcStyle>
    </a:firstCol>
    <a:lastRow>
      <a:tcTxStyle b="on" i="off">
        <a:font>
          <a:latin typeface="Proxima Nova"/>
          <a:ea typeface="Proxima Nova"/>
          <a:cs typeface="Proxima Nova"/>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6C6C6C"/>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
          <a:latin typeface="Proxima Nova"/>
          <a:ea typeface="Proxima Nova"/>
          <a:cs typeface="Proxima Nova"/>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6C6C6C"/>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92929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679" autoAdjust="0"/>
    <p:restoredTop sz="94674"/>
  </p:normalViewPr>
  <p:slideViewPr>
    <p:cSldViewPr snapToGrid="0" snapToObjects="1">
      <p:cViewPr varScale="1">
        <p:scale>
          <a:sx n="47" d="100"/>
          <a:sy n="47" d="100"/>
        </p:scale>
        <p:origin x="2920"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8" name="Shape 158"/>
          <p:cNvSpPr>
            <a:spLocks noGrp="1" noRot="1" noChangeAspect="1"/>
          </p:cNvSpPr>
          <p:nvPr>
            <p:ph type="sldImg"/>
          </p:nvPr>
        </p:nvSpPr>
        <p:spPr>
          <a:xfrm>
            <a:off x="1143000" y="685800"/>
            <a:ext cx="4572000" cy="3429000"/>
          </a:xfrm>
          <a:prstGeom prst="rect">
            <a:avLst/>
          </a:prstGeom>
        </p:spPr>
        <p:txBody>
          <a:bodyPr/>
          <a:lstStyle/>
          <a:p>
            <a:endParaRPr/>
          </a:p>
        </p:txBody>
      </p:sp>
      <p:sp>
        <p:nvSpPr>
          <p:cNvPr id="159" name="Shape 15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2" name="Author and Date"/>
          <p:cNvSpPr txBox="1">
            <a:spLocks noGrp="1"/>
          </p:cNvSpPr>
          <p:nvPr>
            <p:ph type="body" sz="quarter" idx="21" hasCustomPrompt="1"/>
          </p:nvPr>
        </p:nvSpPr>
        <p:spPr>
          <a:xfrm>
            <a:off x="2057400" y="11229761"/>
            <a:ext cx="20269200" cy="845948"/>
          </a:xfrm>
          <a:prstGeom prst="rect">
            <a:avLst/>
          </a:prstGeom>
        </p:spPr>
        <p:txBody>
          <a:bodyPr/>
          <a:lstStyle>
            <a:lvl1pPr>
              <a:defRPr b="0">
                <a:latin typeface="MetaOT-Normal"/>
                <a:ea typeface="MetaOT-Normal"/>
                <a:cs typeface="MetaOT-Normal"/>
                <a:sym typeface="MetaOT-Normal"/>
              </a:defRPr>
            </a:lvl1pPr>
          </a:lstStyle>
          <a:p>
            <a:r>
              <a:t>Author and Date</a:t>
            </a:r>
          </a:p>
        </p:txBody>
      </p:sp>
      <p:sp>
        <p:nvSpPr>
          <p:cNvPr id="13" name="Presentation Title"/>
          <p:cNvSpPr txBox="1">
            <a:spLocks noGrp="1"/>
          </p:cNvSpPr>
          <p:nvPr>
            <p:ph type="title" hasCustomPrompt="1"/>
          </p:nvPr>
        </p:nvSpPr>
        <p:spPr>
          <a:prstGeom prst="rect">
            <a:avLst/>
          </a:prstGeom>
        </p:spPr>
        <p:txBody>
          <a:bodyPr/>
          <a:lstStyle/>
          <a:p>
            <a:r>
              <a:t>Presentation Title</a:t>
            </a: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Statement">
    <p:spTree>
      <p:nvGrpSpPr>
        <p:cNvPr id="1" name=""/>
        <p:cNvGrpSpPr/>
        <p:nvPr/>
      </p:nvGrpSpPr>
      <p:grpSpPr>
        <a:xfrm>
          <a:off x="0" y="0"/>
          <a:ext cx="0" cy="0"/>
          <a:chOff x="0" y="0"/>
          <a:chExt cx="0" cy="0"/>
        </a:xfrm>
      </p:grpSpPr>
      <p:sp>
        <p:nvSpPr>
          <p:cNvPr id="105" name="Rectangle"/>
          <p:cNvSpPr/>
          <p:nvPr/>
        </p:nvSpPr>
        <p:spPr>
          <a:xfrm>
            <a:off x="999500"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06" name="Body Level One…"/>
          <p:cNvSpPr txBox="1">
            <a:spLocks noGrp="1"/>
          </p:cNvSpPr>
          <p:nvPr>
            <p:ph type="body" sz="half" idx="1" hasCustomPrompt="1"/>
          </p:nvPr>
        </p:nvSpPr>
        <p:spPr>
          <a:xfrm>
            <a:off x="2057400" y="4261880"/>
            <a:ext cx="20269200" cy="5061561"/>
          </a:xfrm>
          <a:prstGeom prst="rect">
            <a:avLst/>
          </a:prstGeom>
        </p:spPr>
        <p:txBody>
          <a:bodyPr/>
          <a:lstStyle>
            <a:lvl1pPr>
              <a:defRPr sz="12000" b="0">
                <a:latin typeface="Canela Regular"/>
                <a:ea typeface="Canela Regular"/>
                <a:cs typeface="Canela Regular"/>
                <a:sym typeface="Canela Regular"/>
              </a:defRPr>
            </a:lvl1pPr>
            <a:lvl2pPr>
              <a:defRPr sz="12000" b="0">
                <a:latin typeface="Canela Regular"/>
                <a:ea typeface="Canela Regular"/>
                <a:cs typeface="Canela Regular"/>
                <a:sym typeface="Canela Regular"/>
              </a:defRPr>
            </a:lvl2pPr>
            <a:lvl3pPr>
              <a:defRPr sz="12000" b="0">
                <a:latin typeface="Canela Regular"/>
                <a:ea typeface="Canela Regular"/>
                <a:cs typeface="Canela Regular"/>
                <a:sym typeface="Canela Regular"/>
              </a:defRPr>
            </a:lvl3pPr>
            <a:lvl4pPr>
              <a:defRPr sz="12000" b="0">
                <a:latin typeface="Canela Regular"/>
                <a:ea typeface="Canela Regular"/>
                <a:cs typeface="Canela Regular"/>
                <a:sym typeface="Canela Regular"/>
              </a:defRPr>
            </a:lvl4pPr>
            <a:lvl5pPr>
              <a:defRPr sz="12000" b="0">
                <a:latin typeface="Canela Regular"/>
                <a:ea typeface="Canela Regular"/>
                <a:cs typeface="Canela Regular"/>
                <a:sym typeface="Canela Regular"/>
              </a:defRPr>
            </a:lvl5pPr>
          </a:lstStyle>
          <a:p>
            <a:r>
              <a:t>Statement </a:t>
            </a:r>
          </a:p>
          <a:p>
            <a:pPr lvl="1"/>
            <a:endParaRPr/>
          </a:p>
          <a:p>
            <a:pPr lvl="2"/>
            <a:endParaRPr/>
          </a:p>
          <a:p>
            <a:pPr lvl="3"/>
            <a:endParaRPr/>
          </a:p>
          <a:p>
            <a:pPr lvl="4"/>
            <a:endParaRPr/>
          </a:p>
        </p:txBody>
      </p:sp>
      <p:sp>
        <p:nvSpPr>
          <p:cNvPr id="10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ig Fact">
    <p:spTree>
      <p:nvGrpSpPr>
        <p:cNvPr id="1" name=""/>
        <p:cNvGrpSpPr/>
        <p:nvPr/>
      </p:nvGrpSpPr>
      <p:grpSpPr>
        <a:xfrm>
          <a:off x="0" y="0"/>
          <a:ext cx="0" cy="0"/>
          <a:chOff x="0" y="0"/>
          <a:chExt cx="0" cy="0"/>
        </a:xfrm>
      </p:grpSpPr>
      <p:sp>
        <p:nvSpPr>
          <p:cNvPr id="114" name="Rectangle"/>
          <p:cNvSpPr/>
          <p:nvPr/>
        </p:nvSpPr>
        <p:spPr>
          <a:xfrm>
            <a:off x="1008907" y="1066849"/>
            <a:ext cx="22378886" cy="11582302"/>
          </a:xfrm>
          <a:prstGeom prst="rect">
            <a:avLst/>
          </a:prstGeom>
          <a:solidFill>
            <a:schemeClr val="accent1"/>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15" name="Fact information"/>
          <p:cNvSpPr txBox="1">
            <a:spLocks noGrp="1"/>
          </p:cNvSpPr>
          <p:nvPr>
            <p:ph type="body" sz="quarter" idx="21" hasCustomPrompt="1"/>
          </p:nvPr>
        </p:nvSpPr>
        <p:spPr>
          <a:xfrm>
            <a:off x="2057400" y="8113450"/>
            <a:ext cx="20269200" cy="845948"/>
          </a:xfrm>
          <a:prstGeom prst="rect">
            <a:avLst/>
          </a:prstGeom>
        </p:spPr>
        <p:txBody>
          <a:bodyPr anchor="t"/>
          <a:lstStyle/>
          <a:p>
            <a:r>
              <a:t>Fact information</a:t>
            </a:r>
          </a:p>
        </p:txBody>
      </p:sp>
      <p:sp>
        <p:nvSpPr>
          <p:cNvPr id="116" name="Body Level One…"/>
          <p:cNvSpPr txBox="1">
            <a:spLocks noGrp="1"/>
          </p:cNvSpPr>
          <p:nvPr>
            <p:ph type="body" sz="half" idx="1" hasCustomPrompt="1"/>
          </p:nvPr>
        </p:nvSpPr>
        <p:spPr>
          <a:xfrm>
            <a:off x="2057400" y="3498790"/>
            <a:ext cx="20269200" cy="4814114"/>
          </a:xfrm>
          <a:prstGeom prst="rect">
            <a:avLst/>
          </a:prstGeom>
        </p:spPr>
        <p:txBody>
          <a:bodyPr anchor="b"/>
          <a:lstStyle>
            <a:lvl1pPr defTabSz="2438338">
              <a:lnSpc>
                <a:spcPct val="80000"/>
              </a:lnSpc>
              <a:defRPr sz="25000" b="0" spc="-500">
                <a:latin typeface="+mn-lt"/>
                <a:ea typeface="+mn-ea"/>
                <a:cs typeface="+mn-cs"/>
                <a:sym typeface="Canela Bold"/>
              </a:defRPr>
            </a:lvl1pPr>
            <a:lvl2pPr defTabSz="2438338">
              <a:lnSpc>
                <a:spcPct val="80000"/>
              </a:lnSpc>
              <a:defRPr sz="25000" b="0" spc="-500">
                <a:latin typeface="+mn-lt"/>
                <a:ea typeface="+mn-ea"/>
                <a:cs typeface="+mn-cs"/>
                <a:sym typeface="Canela Bold"/>
              </a:defRPr>
            </a:lvl2pPr>
            <a:lvl3pPr defTabSz="2438338">
              <a:lnSpc>
                <a:spcPct val="80000"/>
              </a:lnSpc>
              <a:defRPr sz="25000" b="0" spc="-500">
                <a:latin typeface="+mn-lt"/>
                <a:ea typeface="+mn-ea"/>
                <a:cs typeface="+mn-cs"/>
                <a:sym typeface="Canela Bold"/>
              </a:defRPr>
            </a:lvl3pPr>
            <a:lvl4pPr defTabSz="2438338">
              <a:lnSpc>
                <a:spcPct val="80000"/>
              </a:lnSpc>
              <a:defRPr sz="25000" b="0" spc="-500">
                <a:latin typeface="+mn-lt"/>
                <a:ea typeface="+mn-ea"/>
                <a:cs typeface="+mn-cs"/>
                <a:sym typeface="Canela Bold"/>
              </a:defRPr>
            </a:lvl4pPr>
            <a:lvl5pPr defTabSz="2438338">
              <a:lnSpc>
                <a:spcPct val="80000"/>
              </a:lnSpc>
              <a:defRPr sz="25000" b="0" spc="-500">
                <a:latin typeface="+mn-lt"/>
                <a:ea typeface="+mn-ea"/>
                <a:cs typeface="+mn-cs"/>
                <a:sym typeface="Canela Bold"/>
              </a:defRPr>
            </a:lvl5pPr>
          </a:lstStyle>
          <a:p>
            <a:r>
              <a:t>100%</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24" name="Rectangle"/>
          <p:cNvSpPr/>
          <p:nvPr/>
        </p:nvSpPr>
        <p:spPr>
          <a:xfrm>
            <a:off x="1008907" y="1064171"/>
            <a:ext cx="22378886" cy="11587658"/>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25" name="Body Level One…"/>
          <p:cNvSpPr txBox="1">
            <a:spLocks noGrp="1"/>
          </p:cNvSpPr>
          <p:nvPr>
            <p:ph type="body" sz="quarter" idx="1" hasCustomPrompt="1"/>
          </p:nvPr>
        </p:nvSpPr>
        <p:spPr>
          <a:xfrm>
            <a:off x="5737745" y="5549900"/>
            <a:ext cx="12908510" cy="2628900"/>
          </a:xfrm>
          <a:prstGeom prst="rect">
            <a:avLst/>
          </a:prstGeom>
        </p:spPr>
        <p:txBody>
          <a:bodyPr/>
          <a:lstStyle>
            <a:lvl1pPr marL="320204" indent="-320204" algn="l" defTabSz="355600">
              <a:lnSpc>
                <a:spcPct val="80000"/>
              </a:lnSpc>
              <a:defRPr sz="7000" b="0">
                <a:latin typeface="Canela Deck Regular"/>
                <a:ea typeface="Canela Deck Regular"/>
                <a:cs typeface="Canela Deck Regular"/>
                <a:sym typeface="Canela Deck Regular"/>
              </a:defRPr>
            </a:lvl1pPr>
            <a:lvl2pPr marL="320204" indent="136995" algn="l" defTabSz="355600">
              <a:lnSpc>
                <a:spcPct val="80000"/>
              </a:lnSpc>
              <a:defRPr sz="7000" b="0">
                <a:latin typeface="Canela Deck Regular"/>
                <a:ea typeface="Canela Deck Regular"/>
                <a:cs typeface="Canela Deck Regular"/>
                <a:sym typeface="Canela Deck Regular"/>
              </a:defRPr>
            </a:lvl2pPr>
            <a:lvl3pPr marL="320204" indent="594195" algn="l" defTabSz="355600">
              <a:lnSpc>
                <a:spcPct val="80000"/>
              </a:lnSpc>
              <a:defRPr sz="7000" b="0">
                <a:latin typeface="Canela Deck Regular"/>
                <a:ea typeface="Canela Deck Regular"/>
                <a:cs typeface="Canela Deck Regular"/>
                <a:sym typeface="Canela Deck Regular"/>
              </a:defRPr>
            </a:lvl3pPr>
            <a:lvl4pPr marL="320204" indent="1051395" algn="l" defTabSz="355600">
              <a:lnSpc>
                <a:spcPct val="80000"/>
              </a:lnSpc>
              <a:defRPr sz="7000" b="0">
                <a:latin typeface="Canela Deck Regular"/>
                <a:ea typeface="Canela Deck Regular"/>
                <a:cs typeface="Canela Deck Regular"/>
                <a:sym typeface="Canela Deck Regular"/>
              </a:defRPr>
            </a:lvl4pPr>
            <a:lvl5pPr marL="320204" indent="1508595" algn="l" defTabSz="355600">
              <a:lnSpc>
                <a:spcPct val="80000"/>
              </a:lnSpc>
              <a:defRPr sz="7000" b="0">
                <a:latin typeface="Canela Deck Regular"/>
                <a:ea typeface="Canela Deck Regular"/>
                <a:cs typeface="Canela Deck Regular"/>
                <a:sym typeface="Canela Deck Regular"/>
              </a:defRPr>
            </a:lvl5pPr>
          </a:lstStyle>
          <a:p>
            <a:r>
              <a:t>“Notable Quote”</a:t>
            </a:r>
          </a:p>
          <a:p>
            <a:pPr lvl="1"/>
            <a:endParaRPr/>
          </a:p>
          <a:p>
            <a:pPr lvl="2"/>
            <a:endParaRPr/>
          </a:p>
          <a:p>
            <a:pPr lvl="3"/>
            <a:endParaRPr/>
          </a:p>
          <a:p>
            <a:pPr lvl="4"/>
            <a:endParaRPr/>
          </a:p>
        </p:txBody>
      </p:sp>
      <p:sp>
        <p:nvSpPr>
          <p:cNvPr id="126" name="Attribution"/>
          <p:cNvSpPr txBox="1">
            <a:spLocks noGrp="1"/>
          </p:cNvSpPr>
          <p:nvPr>
            <p:ph type="body" sz="quarter" idx="21" hasCustomPrompt="1"/>
          </p:nvPr>
        </p:nvSpPr>
        <p:spPr>
          <a:xfrm>
            <a:off x="6100233" y="9999201"/>
            <a:ext cx="12546022" cy="508001"/>
          </a:xfrm>
          <a:prstGeom prst="rect">
            <a:avLst/>
          </a:prstGeom>
        </p:spPr>
        <p:txBody>
          <a:bodyPr anchor="t"/>
          <a:lstStyle>
            <a:lvl1pPr algn="l" defTabSz="355600">
              <a:lnSpc>
                <a:spcPct val="140000"/>
              </a:lnSpc>
              <a:defRPr sz="2700" spc="26"/>
            </a:lvl1pPr>
          </a:lstStyle>
          <a:p>
            <a:r>
              <a:t>Attribution</a:t>
            </a: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34" name="Colourful pile of crushed makeup on a grey background"/>
          <p:cNvSpPr>
            <a:spLocks noGrp="1"/>
          </p:cNvSpPr>
          <p:nvPr>
            <p:ph type="pic" idx="21"/>
          </p:nvPr>
        </p:nvSpPr>
        <p:spPr>
          <a:xfrm>
            <a:off x="12128500" y="-1638300"/>
            <a:ext cx="11341100" cy="17011650"/>
          </a:xfrm>
          <a:prstGeom prst="rect">
            <a:avLst/>
          </a:prstGeom>
        </p:spPr>
        <p:txBody>
          <a:bodyPr lIns="91439" tIns="45719" rIns="91439" bIns="45719" anchor="t">
            <a:noAutofit/>
          </a:bodyPr>
          <a:lstStyle/>
          <a:p>
            <a:endParaRPr/>
          </a:p>
        </p:txBody>
      </p:sp>
      <p:sp>
        <p:nvSpPr>
          <p:cNvPr id="135" name="Close-up view of a makeup palette "/>
          <p:cNvSpPr>
            <a:spLocks noGrp="1"/>
          </p:cNvSpPr>
          <p:nvPr>
            <p:ph type="pic" idx="22"/>
          </p:nvPr>
        </p:nvSpPr>
        <p:spPr>
          <a:xfrm>
            <a:off x="1003300" y="-4737100"/>
            <a:ext cx="11201401" cy="16814800"/>
          </a:xfrm>
          <a:prstGeom prst="rect">
            <a:avLst/>
          </a:prstGeom>
        </p:spPr>
        <p:txBody>
          <a:bodyPr lIns="91439" tIns="45719" rIns="91439" bIns="45719" anchor="t">
            <a:noAutofit/>
          </a:bodyPr>
          <a:lstStyle/>
          <a:p>
            <a:endParaRPr/>
          </a:p>
        </p:txBody>
      </p:sp>
      <p:sp>
        <p:nvSpPr>
          <p:cNvPr id="136" name="Close-up view of crushed makeup and a makeup brush"/>
          <p:cNvSpPr>
            <a:spLocks noGrp="1"/>
          </p:cNvSpPr>
          <p:nvPr>
            <p:ph type="pic" idx="23"/>
          </p:nvPr>
        </p:nvSpPr>
        <p:spPr>
          <a:xfrm>
            <a:off x="1003300" y="1344083"/>
            <a:ext cx="11201400" cy="16806333"/>
          </a:xfrm>
          <a:prstGeom prst="rect">
            <a:avLst/>
          </a:prstGeom>
        </p:spPr>
        <p:txBody>
          <a:bodyPr lIns="91439" tIns="45719" rIns="91439" bIns="45719" anchor="t">
            <a:noAutofit/>
          </a:bodyPr>
          <a:lstStyle/>
          <a:p>
            <a:endParaRPr/>
          </a:p>
        </p:txBody>
      </p:sp>
      <p:sp>
        <p:nvSpPr>
          <p:cNvPr id="137" name="Slide Number"/>
          <p:cNvSpPr txBox="1">
            <a:spLocks noGrp="1"/>
          </p:cNvSpPr>
          <p:nvPr>
            <p:ph type="sldNum" sz="quarter" idx="2"/>
          </p:nvPr>
        </p:nvSpPr>
        <p:spPr>
          <a:xfrm>
            <a:off x="12043207"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44" name="Lipstick of various shades arranged in rows"/>
          <p:cNvSpPr>
            <a:spLocks noGrp="1"/>
          </p:cNvSpPr>
          <p:nvPr>
            <p:ph type="pic" idx="21"/>
          </p:nvPr>
        </p:nvSpPr>
        <p:spPr>
          <a:xfrm>
            <a:off x="800100" y="253554"/>
            <a:ext cx="22783800" cy="15239310"/>
          </a:xfrm>
          <a:prstGeom prst="rect">
            <a:avLst/>
          </a:prstGeom>
        </p:spPr>
        <p:txBody>
          <a:bodyPr lIns="91439" tIns="45719" rIns="91439" bIns="45719" anchor="t">
            <a:noAutofit/>
          </a:bodyPr>
          <a:lstStyle/>
          <a:p>
            <a:endParaRPr/>
          </a:p>
        </p:txBody>
      </p:sp>
      <p:sp>
        <p:nvSpPr>
          <p:cNvPr id="145"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52"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mp; Photo">
    <p:spTree>
      <p:nvGrpSpPr>
        <p:cNvPr id="1" name=""/>
        <p:cNvGrpSpPr/>
        <p:nvPr/>
      </p:nvGrpSpPr>
      <p:grpSpPr>
        <a:xfrm>
          <a:off x="0" y="0"/>
          <a:ext cx="0" cy="0"/>
          <a:chOff x="0" y="0"/>
          <a:chExt cx="0" cy="0"/>
        </a:xfrm>
      </p:grpSpPr>
      <p:sp>
        <p:nvSpPr>
          <p:cNvPr id="21" name="business-man-with-shipping-containers-PLU857C.jpg"/>
          <p:cNvSpPr>
            <a:spLocks noGrp="1"/>
          </p:cNvSpPr>
          <p:nvPr>
            <p:ph type="pic" idx="21"/>
          </p:nvPr>
        </p:nvSpPr>
        <p:spPr>
          <a:xfrm>
            <a:off x="1003300" y="-1539875"/>
            <a:ext cx="22377400" cy="16783051"/>
          </a:xfrm>
          <a:prstGeom prst="rect">
            <a:avLst/>
          </a:prstGeom>
        </p:spPr>
        <p:txBody>
          <a:bodyPr lIns="91439" tIns="45719" rIns="91439" bIns="45719" anchor="t">
            <a:noAutofit/>
          </a:bodyPr>
          <a:lstStyle/>
          <a:p>
            <a:endParaRPr/>
          </a:p>
        </p:txBody>
      </p:sp>
      <p:sp>
        <p:nvSpPr>
          <p:cNvPr id="22" name="Author and Date"/>
          <p:cNvSpPr txBox="1">
            <a:spLocks noGrp="1"/>
          </p:cNvSpPr>
          <p:nvPr>
            <p:ph type="body" sz="quarter" idx="22" hasCustomPrompt="1"/>
          </p:nvPr>
        </p:nvSpPr>
        <p:spPr>
          <a:xfrm>
            <a:off x="2057400" y="11229761"/>
            <a:ext cx="20269200" cy="845948"/>
          </a:xfrm>
          <a:prstGeom prst="rect">
            <a:avLst/>
          </a:prstGeom>
        </p:spPr>
        <p:txBody>
          <a:bodyPr/>
          <a:lstStyle>
            <a:lvl1pPr>
              <a:defRPr b="0">
                <a:solidFill>
                  <a:srgbClr val="FFFFFF"/>
                </a:solidFill>
                <a:latin typeface="MetaOT-Normal"/>
                <a:ea typeface="MetaOT-Normal"/>
                <a:cs typeface="MetaOT-Normal"/>
                <a:sym typeface="MetaOT-Normal"/>
              </a:defRPr>
            </a:lvl1pPr>
          </a:lstStyle>
          <a:p>
            <a:r>
              <a:t>Author and Date</a:t>
            </a:r>
          </a:p>
        </p:txBody>
      </p:sp>
      <p:sp>
        <p:nvSpPr>
          <p:cNvPr id="23" name="Presentation Title"/>
          <p:cNvSpPr txBox="1">
            <a:spLocks noGrp="1"/>
          </p:cNvSpPr>
          <p:nvPr>
            <p:ph type="title" hasCustomPrompt="1"/>
          </p:nvPr>
        </p:nvSpPr>
        <p:spPr>
          <a:xfrm>
            <a:off x="2057400" y="2865468"/>
            <a:ext cx="20269200" cy="5359401"/>
          </a:xfrm>
          <a:prstGeom prst="rect">
            <a:avLst/>
          </a:prstGeom>
        </p:spPr>
        <p:txBody>
          <a:bodyPr/>
          <a:lstStyle>
            <a:lvl1pPr>
              <a:defRPr>
                <a:solidFill>
                  <a:srgbClr val="FFFFFF"/>
                </a:solidFill>
              </a:defRPr>
            </a:lvl1pPr>
          </a:lstStyle>
          <a:p>
            <a:r>
              <a:t>Presentation Title</a:t>
            </a:r>
          </a:p>
        </p:txBody>
      </p:sp>
      <p:sp>
        <p:nvSpPr>
          <p:cNvPr id="24" name="Slide Number"/>
          <p:cNvSpPr txBox="1">
            <a:spLocks noGrp="1"/>
          </p:cNvSpPr>
          <p:nvPr>
            <p:ph type="sldNum" sz="quarter" idx="2"/>
          </p:nvPr>
        </p:nvSpPr>
        <p:spPr>
          <a:xfrm>
            <a:off x="12039599"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Photo Alt">
    <p:spTree>
      <p:nvGrpSpPr>
        <p:cNvPr id="1" name=""/>
        <p:cNvGrpSpPr/>
        <p:nvPr/>
      </p:nvGrpSpPr>
      <p:grpSpPr>
        <a:xfrm>
          <a:off x="0" y="0"/>
          <a:ext cx="0" cy="0"/>
          <a:chOff x="0" y="0"/>
          <a:chExt cx="0" cy="0"/>
        </a:xfrm>
      </p:grpSpPr>
      <p:sp>
        <p:nvSpPr>
          <p:cNvPr id="31" name="Colourful pile of crushed makeup on a grey background"/>
          <p:cNvSpPr>
            <a:spLocks noGrp="1"/>
          </p:cNvSpPr>
          <p:nvPr>
            <p:ph type="pic" idx="21"/>
          </p:nvPr>
        </p:nvSpPr>
        <p:spPr>
          <a:xfrm>
            <a:off x="12192000" y="-1540805"/>
            <a:ext cx="11188700" cy="16783051"/>
          </a:xfrm>
          <a:prstGeom prst="rect">
            <a:avLst/>
          </a:prstGeom>
        </p:spPr>
        <p:txBody>
          <a:bodyPr lIns="91439" tIns="45719" rIns="91439" bIns="45719" anchor="t">
            <a:noAutofit/>
          </a:bodyPr>
          <a:lstStyle/>
          <a:p>
            <a:endParaRPr/>
          </a:p>
        </p:txBody>
      </p:sp>
      <p:sp>
        <p:nvSpPr>
          <p:cNvPr id="32" name="Rectangle"/>
          <p:cNvSpPr/>
          <p:nvPr/>
        </p:nvSpPr>
        <p:spPr>
          <a:xfrm>
            <a:off x="1008955" y="1064815"/>
            <a:ext cx="11190189" cy="11586370"/>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3" name="Author and Date"/>
          <p:cNvSpPr txBox="1">
            <a:spLocks noGrp="1"/>
          </p:cNvSpPr>
          <p:nvPr>
            <p:ph type="body" sz="quarter" idx="22" hasCustomPrompt="1"/>
          </p:nvPr>
        </p:nvSpPr>
        <p:spPr>
          <a:xfrm>
            <a:off x="1803400" y="11229761"/>
            <a:ext cx="9601200" cy="845948"/>
          </a:xfrm>
          <a:prstGeom prst="rect">
            <a:avLst/>
          </a:prstGeom>
        </p:spPr>
        <p:txBody>
          <a:bodyPr/>
          <a:lstStyle/>
          <a:p>
            <a:r>
              <a:t>Author and Date</a:t>
            </a:r>
          </a:p>
        </p:txBody>
      </p:sp>
      <p:sp>
        <p:nvSpPr>
          <p:cNvPr id="34" name="Slide Title"/>
          <p:cNvSpPr txBox="1">
            <a:spLocks noGrp="1"/>
          </p:cNvSpPr>
          <p:nvPr>
            <p:ph type="title" hasCustomPrompt="1"/>
          </p:nvPr>
        </p:nvSpPr>
        <p:spPr>
          <a:xfrm>
            <a:off x="1803400" y="4483100"/>
            <a:ext cx="9601200" cy="4191000"/>
          </a:xfrm>
          <a:prstGeom prst="rect">
            <a:avLst/>
          </a:prstGeom>
        </p:spPr>
        <p:txBody>
          <a:bodyPr anchor="ctr"/>
          <a:lstStyle>
            <a:lvl1pPr>
              <a:lnSpc>
                <a:spcPct val="70000"/>
              </a:lnSpc>
              <a:defRPr sz="12000">
                <a:latin typeface="+mn-lt"/>
                <a:ea typeface="+mn-ea"/>
                <a:cs typeface="+mn-cs"/>
                <a:sym typeface="Canela Bold"/>
              </a:defRPr>
            </a:lvl1pPr>
          </a:lstStyle>
          <a:p>
            <a:r>
              <a:t>Slide Title</a:t>
            </a:r>
          </a:p>
        </p:txBody>
      </p:sp>
      <p:sp>
        <p:nvSpPr>
          <p:cNvPr id="35" name="Slide Number"/>
          <p:cNvSpPr txBox="1">
            <a:spLocks noGrp="1"/>
          </p:cNvSpPr>
          <p:nvPr>
            <p:ph type="sldNum" sz="quarter" idx="2"/>
          </p:nvPr>
        </p:nvSpPr>
        <p:spPr>
          <a:xfrm>
            <a:off x="12039599"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42" name="Rectangle"/>
          <p:cNvSpPr/>
          <p:nvPr/>
        </p:nvSpPr>
        <p:spPr>
          <a:xfrm>
            <a:off x="1008907" y="1067048"/>
            <a:ext cx="22378886" cy="11581904"/>
          </a:xfrm>
          <a:prstGeom prst="rect">
            <a:avLst/>
          </a:prstGeom>
          <a:solidFill>
            <a:schemeClr val="accent1">
              <a:hueOff val="-398243"/>
              <a:satOff val="23908"/>
              <a:lumOff val="10782"/>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43" name="Slide Subtitle"/>
          <p:cNvSpPr txBox="1">
            <a:spLocks noGrp="1"/>
          </p:cNvSpPr>
          <p:nvPr>
            <p:ph type="body" sz="quarter" idx="21" hasCustomPrompt="1"/>
          </p:nvPr>
        </p:nvSpPr>
        <p:spPr>
          <a:xfrm>
            <a:off x="2057400" y="3232086"/>
            <a:ext cx="20269200" cy="845948"/>
          </a:xfrm>
          <a:prstGeom prst="rect">
            <a:avLst/>
          </a:prstGeom>
        </p:spPr>
        <p:txBody>
          <a:bodyPr/>
          <a:lstStyle/>
          <a:p>
            <a:r>
              <a:t>Slide Subtitle</a:t>
            </a:r>
          </a:p>
        </p:txBody>
      </p:sp>
      <p:sp>
        <p:nvSpPr>
          <p:cNvPr id="44" name="Slide Title"/>
          <p:cNvSpPr txBox="1">
            <a:spLocks noGrp="1"/>
          </p:cNvSpPr>
          <p:nvPr>
            <p:ph type="title" hasCustomPrompt="1"/>
          </p:nvPr>
        </p:nvSpPr>
        <p:spPr>
          <a:xfrm>
            <a:off x="2057400" y="1060698"/>
            <a:ext cx="20269200" cy="2279402"/>
          </a:xfrm>
          <a:prstGeom prst="rect">
            <a:avLst/>
          </a:prstGeom>
        </p:spPr>
        <p:txBody>
          <a:bodyPr/>
          <a:lstStyle>
            <a:lvl1pPr>
              <a:lnSpc>
                <a:spcPct val="70000"/>
              </a:lnSpc>
              <a:defRPr sz="8200">
                <a:latin typeface="+mn-lt"/>
                <a:ea typeface="+mn-ea"/>
                <a:cs typeface="+mn-cs"/>
                <a:sym typeface="Canela Bold"/>
              </a:defRPr>
            </a:lvl1pPr>
          </a:lstStyle>
          <a:p>
            <a:r>
              <a:t>Slide Title</a:t>
            </a:r>
          </a:p>
        </p:txBody>
      </p:sp>
      <p:sp>
        <p:nvSpPr>
          <p:cNvPr id="45" name="Body Level One…"/>
          <p:cNvSpPr txBox="1">
            <a:spLocks noGrp="1"/>
          </p:cNvSpPr>
          <p:nvPr>
            <p:ph type="body" idx="1" hasCustomPrompt="1"/>
          </p:nvPr>
        </p:nvSpPr>
        <p:spPr>
          <a:xfrm>
            <a:off x="2056037" y="4647009"/>
            <a:ext cx="20271926" cy="6957368"/>
          </a:xfrm>
          <a:prstGeom prst="rect">
            <a:avLst/>
          </a:prstGeom>
        </p:spPr>
        <p:txBody>
          <a:bodyPr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53" name="Rectangle"/>
          <p:cNvSpPr/>
          <p:nvPr/>
        </p:nvSpPr>
        <p:spPr>
          <a:xfrm>
            <a:off x="12192000" y="2079724"/>
            <a:ext cx="11188700" cy="9550401"/>
          </a:xfrm>
          <a:prstGeom prst="rect">
            <a:avLst/>
          </a:prstGeom>
          <a:solidFill>
            <a:srgbClr val="D3B9BD"/>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54" name="Rectangle"/>
          <p:cNvSpPr/>
          <p:nvPr/>
        </p:nvSpPr>
        <p:spPr>
          <a:xfrm>
            <a:off x="1008906" y="1067048"/>
            <a:ext cx="11190188"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55" name="Body Level One…"/>
          <p:cNvSpPr txBox="1">
            <a:spLocks noGrp="1"/>
          </p:cNvSpPr>
          <p:nvPr>
            <p:ph type="body" idx="1" hasCustomPrompt="1"/>
          </p:nvPr>
        </p:nvSpPr>
        <p:spPr>
          <a:xfrm>
            <a:off x="2058458" y="3677751"/>
            <a:ext cx="20264297" cy="6956178"/>
          </a:xfrm>
          <a:prstGeom prst="rect">
            <a:avLst/>
          </a:prstGeom>
        </p:spPr>
        <p:txBody>
          <a:bodyPr numCol="2" spcCol="2314058"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56" name="Slide Number"/>
          <p:cNvSpPr txBox="1">
            <a:spLocks noGrp="1"/>
          </p:cNvSpPr>
          <p:nvPr>
            <p:ph type="sldNum" sz="quarter" idx="2"/>
          </p:nvPr>
        </p:nvSpPr>
        <p:spPr>
          <a:xfrm>
            <a:off x="12044578"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63" name="Various makeup products on a pink background"/>
          <p:cNvSpPr>
            <a:spLocks noGrp="1"/>
          </p:cNvSpPr>
          <p:nvPr>
            <p:ph type="pic" idx="21"/>
          </p:nvPr>
        </p:nvSpPr>
        <p:spPr>
          <a:xfrm>
            <a:off x="11700889" y="-1027620"/>
            <a:ext cx="12288856" cy="15023089"/>
          </a:xfrm>
          <a:prstGeom prst="rect">
            <a:avLst/>
          </a:prstGeom>
        </p:spPr>
        <p:txBody>
          <a:bodyPr lIns="91439" tIns="45719" rIns="91439" bIns="45719" anchor="t">
            <a:noAutofit/>
          </a:bodyPr>
          <a:lstStyle/>
          <a:p>
            <a:endParaRPr/>
          </a:p>
        </p:txBody>
      </p:sp>
      <p:sp>
        <p:nvSpPr>
          <p:cNvPr id="64" name="Rectangle"/>
          <p:cNvSpPr/>
          <p:nvPr/>
        </p:nvSpPr>
        <p:spPr>
          <a:xfrm>
            <a:off x="1008906" y="1067048"/>
            <a:ext cx="11190188"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65" name="Slide Subtitle"/>
          <p:cNvSpPr txBox="1">
            <a:spLocks noGrp="1"/>
          </p:cNvSpPr>
          <p:nvPr>
            <p:ph type="body" sz="quarter" idx="22" hasCustomPrompt="1"/>
          </p:nvPr>
        </p:nvSpPr>
        <p:spPr>
          <a:xfrm>
            <a:off x="1802037" y="4375086"/>
            <a:ext cx="9603926" cy="845948"/>
          </a:xfrm>
          <a:prstGeom prst="rect">
            <a:avLst/>
          </a:prstGeom>
        </p:spPr>
        <p:txBody>
          <a:bodyPr/>
          <a:lstStyle/>
          <a:p>
            <a:r>
              <a:t>Slide Subtitle</a:t>
            </a:r>
          </a:p>
        </p:txBody>
      </p:sp>
      <p:sp>
        <p:nvSpPr>
          <p:cNvPr id="66" name="Slide Title"/>
          <p:cNvSpPr txBox="1">
            <a:spLocks noGrp="1"/>
          </p:cNvSpPr>
          <p:nvPr>
            <p:ph type="title" hasCustomPrompt="1"/>
          </p:nvPr>
        </p:nvSpPr>
        <p:spPr>
          <a:xfrm>
            <a:off x="1802060" y="1640061"/>
            <a:ext cx="9601348" cy="2798379"/>
          </a:xfrm>
          <a:prstGeom prst="rect">
            <a:avLst/>
          </a:prstGeom>
        </p:spPr>
        <p:txBody>
          <a:bodyPr/>
          <a:lstStyle>
            <a:lvl1pPr>
              <a:lnSpc>
                <a:spcPct val="70000"/>
              </a:lnSpc>
              <a:defRPr sz="8200">
                <a:latin typeface="+mn-lt"/>
                <a:ea typeface="+mn-ea"/>
                <a:cs typeface="+mn-cs"/>
                <a:sym typeface="Canela Bold"/>
              </a:defRPr>
            </a:lvl1pPr>
          </a:lstStyle>
          <a:p>
            <a:r>
              <a:t>Slide Title</a:t>
            </a:r>
          </a:p>
        </p:txBody>
      </p:sp>
      <p:sp>
        <p:nvSpPr>
          <p:cNvPr id="67" name="Body Level One…"/>
          <p:cNvSpPr txBox="1">
            <a:spLocks noGrp="1"/>
          </p:cNvSpPr>
          <p:nvPr>
            <p:ph type="body" sz="quarter" idx="1" hasCustomPrompt="1"/>
          </p:nvPr>
        </p:nvSpPr>
        <p:spPr>
          <a:xfrm>
            <a:off x="1802037" y="5778500"/>
            <a:ext cx="9596832" cy="6110784"/>
          </a:xfrm>
          <a:prstGeom prst="rect">
            <a:avLst/>
          </a:prstGeom>
        </p:spPr>
        <p:txBody>
          <a:bodyPr anchor="t"/>
          <a:lstStyle>
            <a:lvl1pPr marL="444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1pPr>
            <a:lvl2pPr marL="889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2pPr>
            <a:lvl3pPr marL="1333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3pPr>
            <a:lvl4pPr marL="17780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4pPr>
            <a:lvl5pPr marL="2222500" indent="-444500" algn="l" defTabSz="2438338">
              <a:lnSpc>
                <a:spcPct val="80000"/>
              </a:lnSpc>
              <a:spcBef>
                <a:spcPts val="4200"/>
              </a:spcBef>
              <a:buSzPct val="100000"/>
              <a:buChar char="•"/>
              <a:defRPr sz="4000" b="0">
                <a:latin typeface="Proxima Nova Medium"/>
                <a:ea typeface="Proxima Nova Medium"/>
                <a:cs typeface="Proxima Nova Medium"/>
                <a:sym typeface="Proxima Nova Medium"/>
              </a:defRPr>
            </a:lvl5pPr>
          </a:lstStyle>
          <a:p>
            <a:r>
              <a:t>Slide bullet text</a:t>
            </a:r>
          </a:p>
          <a:p>
            <a:pPr lvl="1"/>
            <a:endParaRPr/>
          </a:p>
          <a:p>
            <a:pPr lvl="2"/>
            <a:endParaRPr/>
          </a:p>
          <a:p>
            <a:pPr lvl="3"/>
            <a:endParaRPr/>
          </a:p>
          <a:p>
            <a:pPr lvl="4"/>
            <a:endParaRPr/>
          </a:p>
        </p:txBody>
      </p:sp>
      <p:sp>
        <p:nvSpPr>
          <p:cNvPr id="68" name="Slide Number"/>
          <p:cNvSpPr txBox="1">
            <a:spLocks noGrp="1"/>
          </p:cNvSpPr>
          <p:nvPr>
            <p:ph type="sldNum" sz="quarter" idx="2"/>
          </p:nvPr>
        </p:nvSpPr>
        <p:spPr>
          <a:xfrm>
            <a:off x="12044578" y="13131800"/>
            <a:ext cx="307544" cy="3429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Section">
    <p:spTree>
      <p:nvGrpSpPr>
        <p:cNvPr id="1" name=""/>
        <p:cNvGrpSpPr/>
        <p:nvPr/>
      </p:nvGrpSpPr>
      <p:grpSpPr>
        <a:xfrm>
          <a:off x="0" y="0"/>
          <a:ext cx="0" cy="0"/>
          <a:chOff x="0" y="0"/>
          <a:chExt cx="0" cy="0"/>
        </a:xfrm>
      </p:grpSpPr>
      <p:sp>
        <p:nvSpPr>
          <p:cNvPr id="75" name="Rectangle"/>
          <p:cNvSpPr/>
          <p:nvPr/>
        </p:nvSpPr>
        <p:spPr>
          <a:xfrm>
            <a:off x="1002557" y="1068834"/>
            <a:ext cx="22378886" cy="11578332"/>
          </a:xfrm>
          <a:prstGeom prst="rect">
            <a:avLst/>
          </a:prstGeom>
          <a:solidFill>
            <a:srgbClr val="7CA0B2"/>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76" name="Section Title"/>
          <p:cNvSpPr txBox="1">
            <a:spLocks noGrp="1"/>
          </p:cNvSpPr>
          <p:nvPr>
            <p:ph type="title" hasCustomPrompt="1"/>
          </p:nvPr>
        </p:nvSpPr>
        <p:spPr>
          <a:xfrm>
            <a:off x="2057400" y="4196048"/>
            <a:ext cx="20269200" cy="5213153"/>
          </a:xfrm>
          <a:prstGeom prst="rect">
            <a:avLst/>
          </a:prstGeom>
        </p:spPr>
        <p:txBody>
          <a:bodyPr anchor="ctr"/>
          <a:lstStyle>
            <a:lvl1pPr>
              <a:lnSpc>
                <a:spcPct val="90000"/>
              </a:lnSpc>
              <a:defRPr sz="12000">
                <a:solidFill>
                  <a:srgbClr val="FFFFFF"/>
                </a:solidFill>
                <a:latin typeface="Canela Regular"/>
                <a:ea typeface="Canela Regular"/>
                <a:cs typeface="Canela Regular"/>
                <a:sym typeface="Canela Regular"/>
              </a:defRPr>
            </a:lvl1pPr>
          </a:lstStyle>
          <a:p>
            <a:r>
              <a:t>Section Title</a:t>
            </a:r>
          </a:p>
        </p:txBody>
      </p:sp>
      <p:sp>
        <p:nvSpPr>
          <p:cNvPr id="7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84" name="Rectangle"/>
          <p:cNvSpPr/>
          <p:nvPr/>
        </p:nvSpPr>
        <p:spPr>
          <a:xfrm>
            <a:off x="1008907" y="1067048"/>
            <a:ext cx="22378886" cy="11581904"/>
          </a:xfrm>
          <a:prstGeom prst="rect">
            <a:avLst/>
          </a:prstGeom>
          <a:solidFill>
            <a:schemeClr val="accent5">
              <a:hueOff val="-246905"/>
              <a:satOff val="-77181"/>
              <a:lumOff val="20457"/>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85" name="Slide Subtitle"/>
          <p:cNvSpPr txBox="1">
            <a:spLocks noGrp="1"/>
          </p:cNvSpPr>
          <p:nvPr>
            <p:ph type="body" sz="quarter" idx="21" hasCustomPrompt="1"/>
          </p:nvPr>
        </p:nvSpPr>
        <p:spPr>
          <a:xfrm>
            <a:off x="2057400" y="3232086"/>
            <a:ext cx="20269200" cy="845948"/>
          </a:xfrm>
          <a:prstGeom prst="rect">
            <a:avLst/>
          </a:prstGeom>
        </p:spPr>
        <p:txBody>
          <a:bodyPr/>
          <a:lstStyle/>
          <a:p>
            <a:r>
              <a:t>Slide Subtitle</a:t>
            </a:r>
          </a:p>
        </p:txBody>
      </p:sp>
      <p:sp>
        <p:nvSpPr>
          <p:cNvPr id="86" name="Slide Title"/>
          <p:cNvSpPr txBox="1">
            <a:spLocks noGrp="1"/>
          </p:cNvSpPr>
          <p:nvPr>
            <p:ph type="title" hasCustomPrompt="1"/>
          </p:nvPr>
        </p:nvSpPr>
        <p:spPr>
          <a:xfrm>
            <a:off x="2057400" y="1060698"/>
            <a:ext cx="20269200" cy="2272842"/>
          </a:xfrm>
          <a:prstGeom prst="rect">
            <a:avLst/>
          </a:prstGeom>
        </p:spPr>
        <p:txBody>
          <a:bodyPr/>
          <a:lstStyle>
            <a:lvl1pPr>
              <a:lnSpc>
                <a:spcPct val="70000"/>
              </a:lnSpc>
              <a:defRPr sz="8200">
                <a:latin typeface="+mn-lt"/>
                <a:ea typeface="+mn-ea"/>
                <a:cs typeface="+mn-cs"/>
                <a:sym typeface="Canela Bold"/>
              </a:defRPr>
            </a:lvl1pPr>
          </a:lstStyle>
          <a:p>
            <a:r>
              <a:t>Slide Title</a:t>
            </a:r>
          </a:p>
        </p:txBody>
      </p:sp>
      <p:sp>
        <p:nvSpPr>
          <p:cNvPr id="8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Agenda">
    <p:spTree>
      <p:nvGrpSpPr>
        <p:cNvPr id="1" name=""/>
        <p:cNvGrpSpPr/>
        <p:nvPr/>
      </p:nvGrpSpPr>
      <p:grpSpPr>
        <a:xfrm>
          <a:off x="0" y="0"/>
          <a:ext cx="0" cy="0"/>
          <a:chOff x="0" y="0"/>
          <a:chExt cx="0" cy="0"/>
        </a:xfrm>
      </p:grpSpPr>
      <p:sp>
        <p:nvSpPr>
          <p:cNvPr id="94" name="Rectangle"/>
          <p:cNvSpPr/>
          <p:nvPr/>
        </p:nvSpPr>
        <p:spPr>
          <a:xfrm>
            <a:off x="12197605" y="1065312"/>
            <a:ext cx="11184585" cy="11585376"/>
          </a:xfrm>
          <a:prstGeom prst="rect">
            <a:avLst/>
          </a:prstGeom>
          <a:solidFill>
            <a:schemeClr val="accent1"/>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95" name="Rectangle"/>
          <p:cNvSpPr/>
          <p:nvPr/>
        </p:nvSpPr>
        <p:spPr>
          <a:xfrm>
            <a:off x="1003299" y="2076549"/>
            <a:ext cx="11194307" cy="9556552"/>
          </a:xfrm>
          <a:prstGeom prst="rect">
            <a:avLst/>
          </a:prstGeom>
          <a:solidFill>
            <a:schemeClr val="accent3">
              <a:satOff val="-3883"/>
              <a:lumOff val="14670"/>
            </a:schemeClr>
          </a:solidFill>
          <a:ln w="12700">
            <a:miter lim="400000"/>
          </a:ln>
        </p:spPr>
        <p:txBody>
          <a:bodyPr lIns="0" tIns="0" rIns="0" bIns="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96" name="Body Level One…"/>
          <p:cNvSpPr txBox="1">
            <a:spLocks noGrp="1"/>
          </p:cNvSpPr>
          <p:nvPr>
            <p:ph type="body" sz="quarter" idx="1" hasCustomPrompt="1"/>
          </p:nvPr>
        </p:nvSpPr>
        <p:spPr>
          <a:xfrm>
            <a:off x="13496600" y="4331487"/>
            <a:ext cx="9049076" cy="5492985"/>
          </a:xfrm>
          <a:prstGeom prst="rect">
            <a:avLst/>
          </a:prstGeom>
        </p:spPr>
        <p:txBody>
          <a:bodyPr/>
          <a:lstStyle>
            <a:lvl1pPr algn="l">
              <a:lnSpc>
                <a:spcPct val="100000"/>
              </a:lnSpc>
              <a:spcBef>
                <a:spcPts val="3200"/>
              </a:spcBef>
              <a:defRPr sz="4000" spc="-39"/>
            </a:lvl1pPr>
            <a:lvl2pPr algn="l">
              <a:lnSpc>
                <a:spcPct val="100000"/>
              </a:lnSpc>
              <a:spcBef>
                <a:spcPts val="3200"/>
              </a:spcBef>
              <a:defRPr sz="4000" spc="-39"/>
            </a:lvl2pPr>
            <a:lvl3pPr algn="l">
              <a:lnSpc>
                <a:spcPct val="100000"/>
              </a:lnSpc>
              <a:spcBef>
                <a:spcPts val="3200"/>
              </a:spcBef>
              <a:defRPr sz="4000" spc="-39"/>
            </a:lvl3pPr>
            <a:lvl4pPr algn="l">
              <a:lnSpc>
                <a:spcPct val="100000"/>
              </a:lnSpc>
              <a:spcBef>
                <a:spcPts val="3200"/>
              </a:spcBef>
              <a:defRPr sz="4000" spc="-39"/>
            </a:lvl4pPr>
            <a:lvl5pPr algn="l">
              <a:lnSpc>
                <a:spcPct val="100000"/>
              </a:lnSpc>
              <a:spcBef>
                <a:spcPts val="3200"/>
              </a:spcBef>
              <a:defRPr sz="4000" spc="-39"/>
            </a:lvl5pPr>
          </a:lstStyle>
          <a:p>
            <a:r>
              <a:t>Agenda Topics</a:t>
            </a:r>
          </a:p>
          <a:p>
            <a:pPr lvl="1"/>
            <a:endParaRPr/>
          </a:p>
          <a:p>
            <a:pPr lvl="2"/>
            <a:endParaRPr/>
          </a:p>
          <a:p>
            <a:pPr lvl="3"/>
            <a:endParaRPr/>
          </a:p>
          <a:p>
            <a:pPr lvl="4"/>
            <a:endParaRPr/>
          </a:p>
        </p:txBody>
      </p:sp>
      <p:sp>
        <p:nvSpPr>
          <p:cNvPr id="97" name="Agenda Title"/>
          <p:cNvSpPr txBox="1">
            <a:spLocks noGrp="1"/>
          </p:cNvSpPr>
          <p:nvPr>
            <p:ph type="title" hasCustomPrompt="1"/>
          </p:nvPr>
        </p:nvSpPr>
        <p:spPr>
          <a:xfrm>
            <a:off x="1676400" y="5865318"/>
            <a:ext cx="9829800" cy="1733018"/>
          </a:xfrm>
          <a:prstGeom prst="rect">
            <a:avLst/>
          </a:prstGeom>
        </p:spPr>
        <p:txBody>
          <a:bodyPr anchor="ctr"/>
          <a:lstStyle>
            <a:lvl1pPr>
              <a:lnSpc>
                <a:spcPct val="70000"/>
              </a:lnSpc>
              <a:defRPr sz="8200">
                <a:latin typeface="+mn-lt"/>
                <a:ea typeface="+mn-ea"/>
                <a:cs typeface="+mn-cs"/>
                <a:sym typeface="Canela Bold"/>
              </a:defRPr>
            </a:lvl1pPr>
          </a:lstStyle>
          <a:p>
            <a:r>
              <a:t>Agenda Title</a:t>
            </a:r>
          </a:p>
        </p:txBody>
      </p:sp>
      <p:sp>
        <p:nvSpPr>
          <p:cNvPr id="98"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7F2"/>
        </a:solidFill>
        <a:effectLst/>
      </p:bgPr>
    </p:bg>
    <p:spTree>
      <p:nvGrpSpPr>
        <p:cNvPr id="1" name=""/>
        <p:cNvGrpSpPr/>
        <p:nvPr/>
      </p:nvGrpSpPr>
      <p:grpSpPr>
        <a:xfrm>
          <a:off x="0" y="0"/>
          <a:ext cx="0" cy="0"/>
          <a:chOff x="0" y="0"/>
          <a:chExt cx="0" cy="0"/>
        </a:xfrm>
      </p:grpSpPr>
      <p:sp>
        <p:nvSpPr>
          <p:cNvPr id="2" name="Rectangle"/>
          <p:cNvSpPr/>
          <p:nvPr/>
        </p:nvSpPr>
        <p:spPr>
          <a:xfrm>
            <a:off x="1002557" y="1066800"/>
            <a:ext cx="22378886" cy="11582400"/>
          </a:xfrm>
          <a:prstGeom prst="rect">
            <a:avLst/>
          </a:prstGeom>
          <a:solidFill>
            <a:schemeClr val="accent1">
              <a:hueOff val="-398243"/>
              <a:satOff val="23908"/>
              <a:lumOff val="10782"/>
            </a:schemeClr>
          </a:solidFill>
          <a:ln w="12700">
            <a:miter lim="400000"/>
          </a:ln>
        </p:spPr>
        <p:txBody>
          <a:bodyPr lIns="0" tIns="0" rIns="0" bIns="0" anchor="ctr"/>
          <a:lstStyle/>
          <a:p>
            <a:pPr defTabSz="415431">
              <a:lnSpc>
                <a:spcPct val="120000"/>
              </a:lnSpc>
              <a:spcBef>
                <a:spcPts val="0"/>
              </a:spcBef>
              <a:defRPr sz="3000" spc="-59">
                <a:latin typeface="Canela Deck Bold"/>
                <a:ea typeface="Canela Deck Bold"/>
                <a:cs typeface="Canela Deck Bold"/>
                <a:sym typeface="Canela Deck Bold"/>
              </a:defRPr>
            </a:pPr>
            <a:endParaRPr/>
          </a:p>
        </p:txBody>
      </p:sp>
      <p:sp>
        <p:nvSpPr>
          <p:cNvPr id="3" name="Presentation Title"/>
          <p:cNvSpPr txBox="1">
            <a:spLocks noGrp="1"/>
          </p:cNvSpPr>
          <p:nvPr>
            <p:ph type="title" hasCustomPrompt="1"/>
          </p:nvPr>
        </p:nvSpPr>
        <p:spPr>
          <a:xfrm>
            <a:off x="2057400" y="2865877"/>
            <a:ext cx="20269200" cy="5359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t>Presentation Title</a:t>
            </a:r>
          </a:p>
        </p:txBody>
      </p:sp>
      <p:sp>
        <p:nvSpPr>
          <p:cNvPr id="4" name="Body Level One…"/>
          <p:cNvSpPr txBox="1">
            <a:spLocks noGrp="1"/>
          </p:cNvSpPr>
          <p:nvPr>
            <p:ph type="body" idx="1" hasCustomPrompt="1"/>
          </p:nvPr>
        </p:nvSpPr>
        <p:spPr>
          <a:xfrm>
            <a:off x="2057400" y="7814975"/>
            <a:ext cx="20269200" cy="1488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Slide Subtitle</a:t>
            </a:r>
          </a:p>
          <a:p>
            <a:pPr lvl="1"/>
            <a:endParaRPr/>
          </a:p>
          <a:p>
            <a:pPr lvl="2"/>
            <a:endParaRPr/>
          </a:p>
          <a:p>
            <a:pPr lvl="3"/>
            <a:endParaRPr/>
          </a:p>
          <a:p>
            <a:pPr lvl="4"/>
            <a:endParaRPr/>
          </a:p>
        </p:txBody>
      </p:sp>
      <p:sp>
        <p:nvSpPr>
          <p:cNvPr id="5" name="Slide Number"/>
          <p:cNvSpPr txBox="1">
            <a:spLocks noGrp="1"/>
          </p:cNvSpPr>
          <p:nvPr>
            <p:ph type="sldNum" sz="quarter" idx="2"/>
          </p:nvPr>
        </p:nvSpPr>
        <p:spPr>
          <a:xfrm>
            <a:off x="12038228" y="13131800"/>
            <a:ext cx="307544" cy="342900"/>
          </a:xfrm>
          <a:prstGeom prst="rect">
            <a:avLst/>
          </a:prstGeom>
          <a:ln w="12700">
            <a:miter lim="400000"/>
          </a:ln>
        </p:spPr>
        <p:txBody>
          <a:bodyPr wrap="none" lIns="50800" tIns="50800" rIns="50800" bIns="50800" anchor="b">
            <a:spAutoFit/>
          </a:bodyPr>
          <a:lstStyle>
            <a:lvl1pPr defTabSz="825500">
              <a:lnSpc>
                <a:spcPct val="100000"/>
              </a:lnSpc>
              <a:spcBef>
                <a:spcPts val="0"/>
              </a:spcBef>
              <a:defRPr sz="1600">
                <a:solidFill>
                  <a:srgbClr val="5E5E5E"/>
                </a:solidFill>
                <a:latin typeface="Proxima Nova"/>
                <a:ea typeface="Proxima Nova"/>
                <a:cs typeface="Proxima Nova"/>
                <a:sym typeface="Proxima Nova"/>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1pPr>
      <a:lvl2pPr marL="0" marR="0" indent="4572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2pPr>
      <a:lvl3pPr marL="0" marR="0" indent="9144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3pPr>
      <a:lvl4pPr marL="0" marR="0" indent="13716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4pPr>
      <a:lvl5pPr marL="0" marR="0" indent="18288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5pPr>
      <a:lvl6pPr marL="0" marR="0" indent="22860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6pPr>
      <a:lvl7pPr marL="0" marR="0" indent="27432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7pPr>
      <a:lvl8pPr marL="0" marR="0" indent="32004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8pPr>
      <a:lvl9pPr marL="0" marR="0" indent="3657600" algn="ctr" defTabSz="825500" latinLnBrk="0">
        <a:lnSpc>
          <a:spcPct val="80000"/>
        </a:lnSpc>
        <a:spcBef>
          <a:spcPts val="0"/>
        </a:spcBef>
        <a:spcAft>
          <a:spcPts val="0"/>
        </a:spcAft>
        <a:buClrTx/>
        <a:buSzTx/>
        <a:buFontTx/>
        <a:buNone/>
        <a:tabLst/>
        <a:defRPr sz="14500" b="0" i="0" u="none" strike="noStrike" cap="none" spc="0" baseline="0">
          <a:solidFill>
            <a:srgbClr val="000000"/>
          </a:solidFill>
          <a:uFillTx/>
          <a:latin typeface="MetaPro-Bold"/>
          <a:ea typeface="MetaPro-Bold"/>
          <a:cs typeface="MetaPro-Bold"/>
          <a:sym typeface="MetaPro-Bold"/>
        </a:defRPr>
      </a:lvl9pPr>
    </p:titleStyle>
    <p:bodyStyle>
      <a:lvl1pPr marL="0" marR="0" indent="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1pPr>
      <a:lvl2pPr marL="0" marR="0" indent="4572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2pPr>
      <a:lvl3pPr marL="0" marR="0" indent="9144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3pPr>
      <a:lvl4pPr marL="0" marR="0" indent="13716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4pPr>
      <a:lvl5pPr marL="0" marR="0" indent="18288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5pPr>
      <a:lvl6pPr marL="0" marR="0" indent="22860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6pPr>
      <a:lvl7pPr marL="0" marR="0" indent="27432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7pPr>
      <a:lvl8pPr marL="0" marR="0" indent="32004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8pPr>
      <a:lvl9pPr marL="0" marR="0" indent="3657600" algn="ctr" defTabSz="825500" rtl="0" latinLnBrk="0">
        <a:lnSpc>
          <a:spcPct val="90000"/>
        </a:lnSpc>
        <a:spcBef>
          <a:spcPts val="0"/>
        </a:spcBef>
        <a:spcAft>
          <a:spcPts val="0"/>
        </a:spcAft>
        <a:buClrTx/>
        <a:buSzTx/>
        <a:buFontTx/>
        <a:buNone/>
        <a:tabLst/>
        <a:defRPr sz="3900" b="1" i="0" u="none" strike="noStrike" cap="none" spc="0" baseline="0">
          <a:solidFill>
            <a:srgbClr val="000000"/>
          </a:solidFill>
          <a:uFillTx/>
          <a:latin typeface="Proxima Nova"/>
          <a:ea typeface="Proxima Nova"/>
          <a:cs typeface="Proxima Nova"/>
          <a:sym typeface="Proxima Nova"/>
        </a:defRPr>
      </a:lvl9pPr>
    </p:bodyStyle>
    <p:otherStyle>
      <a:lvl1pPr marL="0" marR="0" indent="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1pPr>
      <a:lvl2pPr marL="0" marR="0" indent="4572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2pPr>
      <a:lvl3pPr marL="0" marR="0" indent="9144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3pPr>
      <a:lvl4pPr marL="0" marR="0" indent="13716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4pPr>
      <a:lvl5pPr marL="0" marR="0" indent="18288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5pPr>
      <a:lvl6pPr marL="0" marR="0" indent="22860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6pPr>
      <a:lvl7pPr marL="0" marR="0" indent="27432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7pPr>
      <a:lvl8pPr marL="0" marR="0" indent="32004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8pPr>
      <a:lvl9pPr marL="0" marR="0" indent="3657600" algn="ctr" defTabSz="8255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Proxima Nov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png"/><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jpeg"/><Relationship Id="rId1"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8.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 name="pexels-tom-fisk-2226457.jpg" descr="pexels-tom-fisk-2226457.jpg"/>
          <p:cNvPicPr>
            <a:picLocks noGrp="1" noChangeAspect="1"/>
          </p:cNvPicPr>
          <p:nvPr>
            <p:ph type="pic" idx="21"/>
          </p:nvPr>
        </p:nvPicPr>
        <p:blipFill>
          <a:blip r:embed="rId2" cstate="print">
            <a:extLst>
              <a:ext uri="{28A0092B-C50C-407E-A947-70E740481C1C}">
                <a14:useLocalDpi xmlns:a14="http://schemas.microsoft.com/office/drawing/2010/main" val="0"/>
              </a:ext>
            </a:extLst>
          </a:blip>
          <a:srcRect/>
          <a:stretch>
            <a:fillRect/>
          </a:stretch>
        </p:blipFill>
        <p:spPr>
          <a:xfrm>
            <a:off x="-106943" y="-246032"/>
            <a:ext cx="25067571" cy="14153397"/>
          </a:xfrm>
          <a:prstGeom prst="rect">
            <a:avLst/>
          </a:prstGeom>
        </p:spPr>
      </p:pic>
      <p:sp>
        <p:nvSpPr>
          <p:cNvPr id="162" name="Rectangle"/>
          <p:cNvSpPr/>
          <p:nvPr/>
        </p:nvSpPr>
        <p:spPr>
          <a:xfrm>
            <a:off x="-106943" y="-246032"/>
            <a:ext cx="25067420" cy="14213012"/>
          </a:xfrm>
          <a:prstGeom prst="rect">
            <a:avLst/>
          </a:prstGeom>
          <a:solidFill>
            <a:srgbClr val="002264">
              <a:alpha val="8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63" name="Your Pitch Deck"/>
          <p:cNvSpPr txBox="1">
            <a:spLocks noGrp="1"/>
          </p:cNvSpPr>
          <p:nvPr>
            <p:ph type="title"/>
          </p:nvPr>
        </p:nvSpPr>
        <p:spPr>
          <a:xfrm>
            <a:off x="2057400" y="2426009"/>
            <a:ext cx="20269200" cy="5359401"/>
          </a:xfrm>
          <a:prstGeom prst="rect">
            <a:avLst/>
          </a:prstGeom>
        </p:spPr>
        <p:txBody>
          <a:bodyPr/>
          <a:lstStyle>
            <a:lvl1pPr>
              <a:defRPr sz="10000">
                <a:latin typeface="MetaOT-Medium"/>
                <a:ea typeface="MetaOT-Medium"/>
                <a:cs typeface="MetaOT-Medium"/>
                <a:sym typeface="MetaOT-Medium"/>
              </a:defRPr>
            </a:lvl1pPr>
          </a:lstStyle>
          <a:p>
            <a:r>
              <a:rPr lang="fr-CH"/>
              <a:t>Votre pitch deck</a:t>
            </a:r>
          </a:p>
        </p:txBody>
      </p:sp>
      <p:sp>
        <p:nvSpPr>
          <p:cNvPr id="164" name="10 elements to include in a pitch deck"/>
          <p:cNvSpPr txBox="1">
            <a:spLocks noGrp="1"/>
          </p:cNvSpPr>
          <p:nvPr>
            <p:ph type="body" idx="22"/>
          </p:nvPr>
        </p:nvSpPr>
        <p:spPr>
          <a:xfrm>
            <a:off x="2203267" y="7716269"/>
            <a:ext cx="20269201" cy="845948"/>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sz="4000">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Dix éléments à inclure dans un pitch deck</a:t>
            </a:r>
          </a:p>
        </p:txBody>
      </p:sp>
      <p:sp>
        <p:nvSpPr>
          <p:cNvPr id="165" name="Author | Date | Contact"/>
          <p:cNvSpPr txBox="1"/>
          <p:nvPr/>
        </p:nvSpPr>
        <p:spPr>
          <a:xfrm>
            <a:off x="2241367" y="11401327"/>
            <a:ext cx="20269201" cy="8459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4000">
                <a:solidFill>
                  <a:srgbClr val="FFFFFF"/>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Auteur | Date | Contact</a:t>
            </a:r>
          </a:p>
        </p:txBody>
      </p:sp>
      <p:pic>
        <p:nvPicPr>
          <p:cNvPr id="166" name="SW_byCD_White_YellowSpark.png" descr="SW_byCD_White_YellowSpar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70165" y="312775"/>
            <a:ext cx="4267290" cy="1573175"/>
          </a:xfrm>
          <a:prstGeom prst="rect">
            <a:avLst/>
          </a:prstGeom>
          <a:ln w="12700">
            <a:miter lim="400000"/>
          </a:ln>
        </p:spPr>
      </p:pic>
      <p:pic>
        <p:nvPicPr>
          <p:cNvPr id="168" name="logo-baloise-group-01.png" descr="logo-baloise-group-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729" y="-1697820"/>
            <a:ext cx="2539652" cy="700945"/>
          </a:xfrm>
          <a:prstGeom prst="rect">
            <a:avLst/>
          </a:prstGeom>
          <a:ln w="12700">
            <a:miter lim="400000"/>
          </a:ln>
        </p:spPr>
      </p:pic>
      <p:pic>
        <p:nvPicPr>
          <p:cNvPr id="169" name="SW_byCD_Black.png" descr="SW_byCD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768099" y="-1833741"/>
            <a:ext cx="3101908" cy="972788"/>
          </a:xfrm>
          <a:prstGeom prst="rect">
            <a:avLst/>
          </a:prstGeom>
          <a:ln w="12700">
            <a:miter lim="400000"/>
          </a:ln>
        </p:spPr>
      </p:pic>
      <p:pic>
        <p:nvPicPr>
          <p:cNvPr id="2" name="Grafik 1">
            <a:extLst>
              <a:ext uri="{FF2B5EF4-FFF2-40B4-BE49-F238E27FC236}">
                <a16:creationId xmlns:a16="http://schemas.microsoft.com/office/drawing/2014/main" id="{C3CB013E-7307-6605-0CEC-72782EB5619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73458" y="597243"/>
            <a:ext cx="3371882" cy="687864"/>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Team"/>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Équipe</a:t>
            </a:r>
          </a:p>
        </p:txBody>
      </p:sp>
      <p:pic>
        <p:nvPicPr>
          <p:cNvPr id="326"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27" name="Your Pitch Deck"/>
          <p:cNvSpPr txBox="1"/>
          <p:nvPr/>
        </p:nvSpPr>
        <p:spPr>
          <a:xfrm>
            <a:off x="735742" y="369919"/>
            <a:ext cx="2591413"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Votre pitch deck</a:t>
            </a:r>
          </a:p>
        </p:txBody>
      </p:sp>
      <p:sp>
        <p:nvSpPr>
          <p:cNvPr id="328" name="The content on this slide should present the company’s management team’s expertise and capabilities to bring your product or service to the the market. Who are the key team members (and co-founders, if applicable) and what expertise and previous experien"/>
          <p:cNvSpPr txBox="1"/>
          <p:nvPr/>
        </p:nvSpPr>
        <p:spPr>
          <a:xfrm>
            <a:off x="4240683" y="4020313"/>
            <a:ext cx="15902634"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Cette diapositive a pour but de présenter l’expertise et les compétences de l’équipe de gestion de votre entreprise en vue de la commercialisation de votre produit ou service. Qui sont les membres clés de l’équipe (et les cofondateurs, le cas échéant); quelle expertise et quelle expérience préalable soutiennent le développement de l’avantage concurrentiel de l’entreprise?</a:t>
            </a:r>
          </a:p>
        </p:txBody>
      </p:sp>
      <p:sp>
        <p:nvSpPr>
          <p:cNvPr id="329" name="Team"/>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fr-CH"/>
              <a:t>Équipe</a:t>
            </a:r>
          </a:p>
        </p:txBody>
      </p:sp>
      <p:sp>
        <p:nvSpPr>
          <p:cNvPr id="330" name="Complimentary workforce"/>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Effectifs complémentaires</a:t>
            </a:r>
          </a:p>
        </p:txBody>
      </p:sp>
      <p:grpSp>
        <p:nvGrpSpPr>
          <p:cNvPr id="334" name="Group"/>
          <p:cNvGrpSpPr/>
          <p:nvPr/>
        </p:nvGrpSpPr>
        <p:grpSpPr>
          <a:xfrm>
            <a:off x="2144000" y="7519758"/>
            <a:ext cx="2591413" cy="3214680"/>
            <a:chOff x="-105208" y="0"/>
            <a:chExt cx="2591411" cy="3214678"/>
          </a:xfrm>
        </p:grpSpPr>
        <p:sp>
          <p:nvSpPr>
            <p:cNvPr id="331"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Nom | Position</a:t>
              </a:r>
            </a:p>
          </p:txBody>
        </p:sp>
        <p:sp>
          <p:nvSpPr>
            <p:cNvPr id="332"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Courte biographie</a:t>
              </a:r>
            </a:p>
          </p:txBody>
        </p:sp>
        <p:pic>
          <p:nvPicPr>
            <p:cNvPr id="333"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38" name="Group"/>
          <p:cNvGrpSpPr/>
          <p:nvPr/>
        </p:nvGrpSpPr>
        <p:grpSpPr>
          <a:xfrm>
            <a:off x="6520147" y="7519758"/>
            <a:ext cx="2591413" cy="3214680"/>
            <a:chOff x="-105208" y="0"/>
            <a:chExt cx="2591411" cy="3214678"/>
          </a:xfrm>
        </p:grpSpPr>
        <p:sp>
          <p:nvSpPr>
            <p:cNvPr id="335"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Nom | Position</a:t>
              </a:r>
            </a:p>
          </p:txBody>
        </p:sp>
        <p:sp>
          <p:nvSpPr>
            <p:cNvPr id="336"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Courte biographie</a:t>
              </a:r>
            </a:p>
          </p:txBody>
        </p:sp>
        <p:pic>
          <p:nvPicPr>
            <p:cNvPr id="337"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42" name="Group"/>
          <p:cNvGrpSpPr/>
          <p:nvPr/>
        </p:nvGrpSpPr>
        <p:grpSpPr>
          <a:xfrm>
            <a:off x="10896294" y="7519758"/>
            <a:ext cx="2591413" cy="3214680"/>
            <a:chOff x="-105208" y="0"/>
            <a:chExt cx="2591411" cy="3214678"/>
          </a:xfrm>
        </p:grpSpPr>
        <p:sp>
          <p:nvSpPr>
            <p:cNvPr id="339"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Nom | Position</a:t>
              </a:r>
            </a:p>
          </p:txBody>
        </p:sp>
        <p:sp>
          <p:nvSpPr>
            <p:cNvPr id="340"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Courte biographie</a:t>
              </a:r>
            </a:p>
          </p:txBody>
        </p:sp>
        <p:pic>
          <p:nvPicPr>
            <p:cNvPr id="341"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46" name="Group"/>
          <p:cNvGrpSpPr/>
          <p:nvPr/>
        </p:nvGrpSpPr>
        <p:grpSpPr>
          <a:xfrm>
            <a:off x="15272440" y="7519758"/>
            <a:ext cx="2591413" cy="3214680"/>
            <a:chOff x="-105208" y="0"/>
            <a:chExt cx="2591411" cy="3214678"/>
          </a:xfrm>
        </p:grpSpPr>
        <p:sp>
          <p:nvSpPr>
            <p:cNvPr id="343"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Nom | Position</a:t>
              </a:r>
            </a:p>
          </p:txBody>
        </p:sp>
        <p:sp>
          <p:nvSpPr>
            <p:cNvPr id="344"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Courte biographie</a:t>
              </a:r>
            </a:p>
          </p:txBody>
        </p:sp>
        <p:pic>
          <p:nvPicPr>
            <p:cNvPr id="345"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grpSp>
        <p:nvGrpSpPr>
          <p:cNvPr id="350" name="Group"/>
          <p:cNvGrpSpPr/>
          <p:nvPr/>
        </p:nvGrpSpPr>
        <p:grpSpPr>
          <a:xfrm>
            <a:off x="19648587" y="7519758"/>
            <a:ext cx="2591413" cy="3214680"/>
            <a:chOff x="-105208" y="0"/>
            <a:chExt cx="2591411" cy="3214678"/>
          </a:xfrm>
        </p:grpSpPr>
        <p:sp>
          <p:nvSpPr>
            <p:cNvPr id="347" name="Name | Positon"/>
            <p:cNvSpPr txBox="1"/>
            <p:nvPr/>
          </p:nvSpPr>
          <p:spPr>
            <a:xfrm>
              <a:off x="-105208" y="1978591"/>
              <a:ext cx="2591411" cy="519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Nom | Position</a:t>
              </a:r>
            </a:p>
          </p:txBody>
        </p:sp>
        <p:sp>
          <p:nvSpPr>
            <p:cNvPr id="348" name="Short Bio"/>
            <p:cNvSpPr txBox="1"/>
            <p:nvPr/>
          </p:nvSpPr>
          <p:spPr>
            <a:xfrm>
              <a:off x="425386" y="2756093"/>
              <a:ext cx="1530224"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Courte biographie</a:t>
              </a:r>
            </a:p>
          </p:txBody>
        </p:sp>
        <p:pic>
          <p:nvPicPr>
            <p:cNvPr id="34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54" y="0"/>
              <a:ext cx="1790888" cy="1790888"/>
            </a:xfrm>
            <a:prstGeom prst="rect">
              <a:avLst/>
            </a:prstGeom>
            <a:ln w="12700" cap="flat">
              <a:noFill/>
              <a:miter lim="400000"/>
            </a:ln>
            <a:effectLst/>
          </p:spPr>
        </p:pic>
      </p:grpSp>
      <p:pic>
        <p:nvPicPr>
          <p:cNvPr id="351" name="Image" descr="Im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Rectangle"/>
          <p:cNvSpPr/>
          <p:nvPr/>
        </p:nvSpPr>
        <p:spPr>
          <a:xfrm>
            <a:off x="-745287" y="7115418"/>
            <a:ext cx="8643461" cy="6891739"/>
          </a:xfrm>
          <a:prstGeom prst="rect">
            <a:avLst/>
          </a:prstGeom>
          <a:solidFill>
            <a:srgbClr val="002264"/>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54" name="Financials"/>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Finances</a:t>
            </a:r>
          </a:p>
        </p:txBody>
      </p:sp>
      <p:pic>
        <p:nvPicPr>
          <p:cNvPr id="355"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56" name="Your Pitch Deck"/>
          <p:cNvSpPr txBox="1"/>
          <p:nvPr/>
        </p:nvSpPr>
        <p:spPr>
          <a:xfrm>
            <a:off x="735742" y="369919"/>
            <a:ext cx="3814487"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Votre pitch deck</a:t>
            </a:r>
          </a:p>
        </p:txBody>
      </p:sp>
      <p:sp>
        <p:nvSpPr>
          <p:cNvPr id="357" name="The information on this slide allows you to convince the investors from your company’s financial health for the upcoming three to five years. This include income statements, projected growth, and information on the business model itself. Try to present t"/>
          <p:cNvSpPr txBox="1"/>
          <p:nvPr/>
        </p:nvSpPr>
        <p:spPr>
          <a:xfrm>
            <a:off x="4240683" y="4020313"/>
            <a:ext cx="15902634"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Cette diapositive contient des informations qui vous permettent de convaincre les investisseurs de la solidité financière de votre entreprise pour les trois à cinq ans à venir. Cela inclut des comptes de résultat, la croissance prévue et des informations sur le modèle d’affaires. Essayez de présenter les données d’une manière simple à comprendre, plutôt par du visuel que du textuel. Utilisez de l’infographie, comme des diagrammes circulaires ou des graphiques à barres. </a:t>
            </a:r>
          </a:p>
        </p:txBody>
      </p:sp>
      <p:sp>
        <p:nvSpPr>
          <p:cNvPr id="358" name="Financials"/>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fr-CH"/>
              <a:t>Finances</a:t>
            </a:r>
          </a:p>
        </p:txBody>
      </p:sp>
      <p:sp>
        <p:nvSpPr>
          <p:cNvPr id="359" name="Know your numbers"/>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Connaître vos chiffres</a:t>
            </a:r>
          </a:p>
        </p:txBody>
      </p:sp>
      <p:sp>
        <p:nvSpPr>
          <p:cNvPr id="360" name="Line"/>
          <p:cNvSpPr/>
          <p:nvPr/>
        </p:nvSpPr>
        <p:spPr>
          <a:xfrm>
            <a:off x="1960110" y="9119456"/>
            <a:ext cx="4425378" cy="1"/>
          </a:xfrm>
          <a:prstGeom prst="line">
            <a:avLst/>
          </a:prstGeom>
          <a:ln w="25400">
            <a:solidFill>
              <a:srgbClr val="FFFFFF"/>
            </a:solidFill>
            <a:miter lim="400000"/>
          </a:ln>
        </p:spPr>
        <p:txBody>
          <a:bodyPr lIns="45719" rIns="45719" anchor="ctr"/>
          <a:lstStyle/>
          <a:p>
            <a:endParaRPr/>
          </a:p>
        </p:txBody>
      </p:sp>
      <p:sp>
        <p:nvSpPr>
          <p:cNvPr id="361" name="$$ Product development"/>
          <p:cNvSpPr txBox="1"/>
          <p:nvPr/>
        </p:nvSpPr>
        <p:spPr>
          <a:xfrm>
            <a:off x="1919601" y="7946572"/>
            <a:ext cx="4189606"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 développement produit</a:t>
            </a:r>
          </a:p>
        </p:txBody>
      </p:sp>
      <p:sp>
        <p:nvSpPr>
          <p:cNvPr id="362" name="Line"/>
          <p:cNvSpPr/>
          <p:nvPr/>
        </p:nvSpPr>
        <p:spPr>
          <a:xfrm>
            <a:off x="1980365" y="11018214"/>
            <a:ext cx="4425378" cy="1"/>
          </a:xfrm>
          <a:prstGeom prst="line">
            <a:avLst/>
          </a:prstGeom>
          <a:ln w="25400">
            <a:solidFill>
              <a:srgbClr val="FFFFFF"/>
            </a:solidFill>
            <a:miter lim="400000"/>
          </a:ln>
        </p:spPr>
        <p:txBody>
          <a:bodyPr lIns="45719" rIns="45719" anchor="ctr"/>
          <a:lstStyle/>
          <a:p>
            <a:endParaRPr/>
          </a:p>
        </p:txBody>
      </p:sp>
      <p:sp>
        <p:nvSpPr>
          <p:cNvPr id="363" name="$$ Wages &amp; hired"/>
          <p:cNvSpPr txBox="1"/>
          <p:nvPr/>
        </p:nvSpPr>
        <p:spPr>
          <a:xfrm>
            <a:off x="1939856" y="9845330"/>
            <a:ext cx="3033842"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 salaires et embauches</a:t>
            </a:r>
          </a:p>
        </p:txBody>
      </p:sp>
      <p:sp>
        <p:nvSpPr>
          <p:cNvPr id="364" name="Line"/>
          <p:cNvSpPr/>
          <p:nvPr/>
        </p:nvSpPr>
        <p:spPr>
          <a:xfrm>
            <a:off x="1960110" y="12844609"/>
            <a:ext cx="4425378" cy="1"/>
          </a:xfrm>
          <a:prstGeom prst="line">
            <a:avLst/>
          </a:prstGeom>
          <a:ln w="25400">
            <a:solidFill>
              <a:srgbClr val="FFFFFF"/>
            </a:solidFill>
            <a:miter lim="400000"/>
          </a:ln>
        </p:spPr>
        <p:txBody>
          <a:bodyPr lIns="45719" rIns="45719" anchor="ctr"/>
          <a:lstStyle/>
          <a:p>
            <a:endParaRPr/>
          </a:p>
        </p:txBody>
      </p:sp>
      <p:sp>
        <p:nvSpPr>
          <p:cNvPr id="365" name="$$ Product Launch"/>
          <p:cNvSpPr txBox="1"/>
          <p:nvPr/>
        </p:nvSpPr>
        <p:spPr>
          <a:xfrm>
            <a:off x="1919601" y="11671726"/>
            <a:ext cx="3210172"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 lancement produit</a:t>
            </a:r>
          </a:p>
        </p:txBody>
      </p:sp>
      <p:sp>
        <p:nvSpPr>
          <p:cNvPr id="366" name="Line"/>
          <p:cNvSpPr/>
          <p:nvPr/>
        </p:nvSpPr>
        <p:spPr>
          <a:xfrm>
            <a:off x="10423610" y="10389456"/>
            <a:ext cx="12138050" cy="1"/>
          </a:xfrm>
          <a:prstGeom prst="line">
            <a:avLst/>
          </a:prstGeom>
          <a:ln w="25400">
            <a:solidFill>
              <a:srgbClr val="3D539C"/>
            </a:solidFill>
            <a:miter lim="400000"/>
          </a:ln>
        </p:spPr>
        <p:txBody>
          <a:bodyPr lIns="45719" rIns="45719" anchor="ctr"/>
          <a:lstStyle/>
          <a:p>
            <a:endParaRPr/>
          </a:p>
        </p:txBody>
      </p:sp>
      <p:sp>
        <p:nvSpPr>
          <p:cNvPr id="367" name="Line"/>
          <p:cNvSpPr/>
          <p:nvPr/>
        </p:nvSpPr>
        <p:spPr>
          <a:xfrm>
            <a:off x="10429158" y="10070686"/>
            <a:ext cx="1" cy="637541"/>
          </a:xfrm>
          <a:prstGeom prst="line">
            <a:avLst/>
          </a:prstGeom>
          <a:ln w="25400">
            <a:solidFill>
              <a:srgbClr val="3D539C"/>
            </a:solidFill>
            <a:miter lim="400000"/>
          </a:ln>
        </p:spPr>
        <p:txBody>
          <a:bodyPr lIns="45719" rIns="45719" anchor="ctr"/>
          <a:lstStyle/>
          <a:p>
            <a:endParaRPr/>
          </a:p>
        </p:txBody>
      </p:sp>
      <p:sp>
        <p:nvSpPr>
          <p:cNvPr id="368" name="Line"/>
          <p:cNvSpPr/>
          <p:nvPr/>
        </p:nvSpPr>
        <p:spPr>
          <a:xfrm>
            <a:off x="22555843" y="10070686"/>
            <a:ext cx="1" cy="637541"/>
          </a:xfrm>
          <a:prstGeom prst="line">
            <a:avLst/>
          </a:prstGeom>
          <a:ln w="25400">
            <a:solidFill>
              <a:srgbClr val="3D539C"/>
            </a:solidFill>
            <a:miter lim="400000"/>
          </a:ln>
        </p:spPr>
        <p:txBody>
          <a:bodyPr lIns="45719" rIns="45719" anchor="ctr"/>
          <a:lstStyle/>
          <a:p>
            <a:endParaRPr/>
          </a:p>
        </p:txBody>
      </p:sp>
      <p:sp>
        <p:nvSpPr>
          <p:cNvPr id="369" name="Line"/>
          <p:cNvSpPr/>
          <p:nvPr/>
        </p:nvSpPr>
        <p:spPr>
          <a:xfrm>
            <a:off x="16492635" y="10070686"/>
            <a:ext cx="1" cy="637541"/>
          </a:xfrm>
          <a:prstGeom prst="line">
            <a:avLst/>
          </a:prstGeom>
          <a:ln w="25400">
            <a:solidFill>
              <a:srgbClr val="3D539C"/>
            </a:solidFill>
            <a:miter lim="400000"/>
          </a:ln>
        </p:spPr>
        <p:txBody>
          <a:bodyPr lIns="45719" rIns="45719" anchor="ctr"/>
          <a:lstStyle/>
          <a:p>
            <a:endParaRPr/>
          </a:p>
        </p:txBody>
      </p:sp>
      <p:sp>
        <p:nvSpPr>
          <p:cNvPr id="370" name="Line"/>
          <p:cNvSpPr/>
          <p:nvPr/>
        </p:nvSpPr>
        <p:spPr>
          <a:xfrm>
            <a:off x="13460896" y="10070686"/>
            <a:ext cx="1" cy="637541"/>
          </a:xfrm>
          <a:prstGeom prst="line">
            <a:avLst/>
          </a:prstGeom>
          <a:ln w="25400">
            <a:solidFill>
              <a:srgbClr val="3D539C"/>
            </a:solidFill>
            <a:miter lim="400000"/>
          </a:ln>
        </p:spPr>
        <p:txBody>
          <a:bodyPr lIns="45719" rIns="45719" anchor="ctr"/>
          <a:lstStyle/>
          <a:p>
            <a:endParaRPr/>
          </a:p>
        </p:txBody>
      </p:sp>
      <p:sp>
        <p:nvSpPr>
          <p:cNvPr id="371" name="Line"/>
          <p:cNvSpPr/>
          <p:nvPr/>
        </p:nvSpPr>
        <p:spPr>
          <a:xfrm>
            <a:off x="19524372" y="10070686"/>
            <a:ext cx="1" cy="637541"/>
          </a:xfrm>
          <a:prstGeom prst="line">
            <a:avLst/>
          </a:prstGeom>
          <a:ln w="25400">
            <a:solidFill>
              <a:srgbClr val="3D539C"/>
            </a:solidFill>
            <a:miter lim="400000"/>
          </a:ln>
        </p:spPr>
        <p:txBody>
          <a:bodyPr lIns="45719" rIns="45719" anchor="ctr"/>
          <a:lstStyle/>
          <a:p>
            <a:endParaRPr/>
          </a:p>
        </p:txBody>
      </p:sp>
      <p:sp>
        <p:nvSpPr>
          <p:cNvPr id="372" name="Timeline"/>
          <p:cNvSpPr txBox="1"/>
          <p:nvPr/>
        </p:nvSpPr>
        <p:spPr>
          <a:xfrm>
            <a:off x="15823155" y="8766496"/>
            <a:ext cx="1227257"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Calendrier</a:t>
            </a:r>
          </a:p>
        </p:txBody>
      </p:sp>
      <p:sp>
        <p:nvSpPr>
          <p:cNvPr id="373" name="Q2"/>
          <p:cNvSpPr txBox="1"/>
          <p:nvPr/>
        </p:nvSpPr>
        <p:spPr>
          <a:xfrm>
            <a:off x="14704477" y="9443308"/>
            <a:ext cx="621539"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fr-CH"/>
              <a:t>T2</a:t>
            </a:r>
          </a:p>
        </p:txBody>
      </p:sp>
      <p:sp>
        <p:nvSpPr>
          <p:cNvPr id="374" name="Q3"/>
          <p:cNvSpPr txBox="1"/>
          <p:nvPr/>
        </p:nvSpPr>
        <p:spPr>
          <a:xfrm>
            <a:off x="17736216" y="9443308"/>
            <a:ext cx="629921"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fr-CH"/>
              <a:t>T3</a:t>
            </a:r>
          </a:p>
        </p:txBody>
      </p:sp>
      <p:sp>
        <p:nvSpPr>
          <p:cNvPr id="375" name="Q4"/>
          <p:cNvSpPr txBox="1"/>
          <p:nvPr/>
        </p:nvSpPr>
        <p:spPr>
          <a:xfrm>
            <a:off x="20898098" y="9443308"/>
            <a:ext cx="644018"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fr-CH"/>
              <a:t>T4</a:t>
            </a:r>
          </a:p>
        </p:txBody>
      </p:sp>
      <p:sp>
        <p:nvSpPr>
          <p:cNvPr id="376" name="Q1"/>
          <p:cNvSpPr txBox="1"/>
          <p:nvPr/>
        </p:nvSpPr>
        <p:spPr>
          <a:xfrm>
            <a:off x="11672739" y="9443308"/>
            <a:ext cx="544577" cy="637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l" defTabSz="825500">
              <a:spcBef>
                <a:spcPts val="0"/>
              </a:spcBef>
              <a:defRPr sz="3000">
                <a:solidFill>
                  <a:srgbClr val="3D539C"/>
                </a:solidFill>
                <a:latin typeface="Brandon Grotesque Light"/>
                <a:ea typeface="Brandon Grotesque Light"/>
                <a:cs typeface="Brandon Grotesque Light"/>
                <a:sym typeface="Brandon Grotesque Light"/>
              </a:defRPr>
            </a:lvl1pPr>
          </a:lstStyle>
          <a:p>
            <a:r>
              <a:rPr lang="fr-CH"/>
              <a:t>T1</a:t>
            </a:r>
          </a:p>
        </p:txBody>
      </p:sp>
      <p:sp>
        <p:nvSpPr>
          <p:cNvPr id="377" name="Funding"/>
          <p:cNvSpPr txBox="1"/>
          <p:nvPr/>
        </p:nvSpPr>
        <p:spPr>
          <a:xfrm>
            <a:off x="11275294" y="10866886"/>
            <a:ext cx="1339468"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Financement</a:t>
            </a:r>
          </a:p>
        </p:txBody>
      </p:sp>
      <p:sp>
        <p:nvSpPr>
          <p:cNvPr id="378" name="Development"/>
          <p:cNvSpPr txBox="1"/>
          <p:nvPr/>
        </p:nvSpPr>
        <p:spPr>
          <a:xfrm>
            <a:off x="13936748" y="10866886"/>
            <a:ext cx="2157000"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Développement</a:t>
            </a:r>
          </a:p>
        </p:txBody>
      </p:sp>
      <p:sp>
        <p:nvSpPr>
          <p:cNvPr id="379" name="Beta"/>
          <p:cNvSpPr txBox="1"/>
          <p:nvPr/>
        </p:nvSpPr>
        <p:spPr>
          <a:xfrm>
            <a:off x="17860407" y="10866886"/>
            <a:ext cx="802462"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Bêta</a:t>
            </a:r>
          </a:p>
        </p:txBody>
      </p:sp>
      <p:sp>
        <p:nvSpPr>
          <p:cNvPr id="380" name="Public"/>
          <p:cNvSpPr txBox="1"/>
          <p:nvPr/>
        </p:nvSpPr>
        <p:spPr>
          <a:xfrm>
            <a:off x="20691436" y="10866886"/>
            <a:ext cx="1057340"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Public</a:t>
            </a:r>
          </a:p>
        </p:txBody>
      </p:sp>
      <p:pic>
        <p:nvPicPr>
          <p:cNvPr id="381" name="Image" descr="Imag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Investments &amp; funding"/>
          <p:cNvSpPr txBox="1">
            <a:spLocks noGrp="1"/>
          </p:cNvSpPr>
          <p:nvPr>
            <p:ph type="title" idx="4294967295"/>
          </p:nvPr>
        </p:nvSpPr>
        <p:spPr>
          <a:xfrm>
            <a:off x="18946907" y="369919"/>
            <a:ext cx="2763304" cy="614795"/>
          </a:xfrm>
          <a:prstGeom prst="rect">
            <a:avLst/>
          </a:prstGeom>
        </p:spPr>
        <p:txBody>
          <a:bodyPr anchor="t">
            <a:normAutofit fontScale="90000"/>
          </a:bodyPr>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Investissements et financement</a:t>
            </a:r>
          </a:p>
        </p:txBody>
      </p:sp>
      <p:pic>
        <p:nvPicPr>
          <p:cNvPr id="384"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85" name="Your Pitch Deck"/>
          <p:cNvSpPr txBox="1"/>
          <p:nvPr/>
        </p:nvSpPr>
        <p:spPr>
          <a:xfrm>
            <a:off x="735742" y="369919"/>
            <a:ext cx="2763304"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Votre pitch deck</a:t>
            </a:r>
          </a:p>
        </p:txBody>
      </p:sp>
      <p:sp>
        <p:nvSpPr>
          <p:cNvPr id="386" name="Finally, what amount of money is needed to fund your project? Don’t solely call out a number, but note as well how the funding will be spent. What are your goals? Are there any decision points? An in-depth explanation will build additional trust with inv"/>
          <p:cNvSpPr txBox="1"/>
          <p:nvPr/>
        </p:nvSpPr>
        <p:spPr>
          <a:xfrm>
            <a:off x="4240683" y="4020313"/>
            <a:ext cx="15902634"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Pour finir, quelle somme d’argent est nécessaire pour financer votre projet? Ne citez pas seulement un chiffre, mais détaillez la manière dont le financement sera utilisé. Quels sont vos objectifs? Y a-t-il des points de décision? Une explication approfondie générera un rapport de confiance accru avec les investisseurs.</a:t>
            </a:r>
          </a:p>
        </p:txBody>
      </p:sp>
      <p:sp>
        <p:nvSpPr>
          <p:cNvPr id="387" name="Investments &amp; funding."/>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fr-CH"/>
              <a:t>Investissements et financement.</a:t>
            </a:r>
          </a:p>
        </p:txBody>
      </p:sp>
      <p:sp>
        <p:nvSpPr>
          <p:cNvPr id="388" name="Highlight your future"/>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Mettre votre avenir en évidence</a:t>
            </a:r>
          </a:p>
        </p:txBody>
      </p:sp>
      <p:sp>
        <p:nvSpPr>
          <p:cNvPr id="389" name="Line"/>
          <p:cNvSpPr/>
          <p:nvPr/>
        </p:nvSpPr>
        <p:spPr>
          <a:xfrm flipV="1">
            <a:off x="7865126" y="8498680"/>
            <a:ext cx="1" cy="3261400"/>
          </a:xfrm>
          <a:prstGeom prst="line">
            <a:avLst/>
          </a:prstGeom>
          <a:ln w="25400">
            <a:solidFill>
              <a:srgbClr val="003399"/>
            </a:solidFill>
            <a:miter lim="400000"/>
          </a:ln>
        </p:spPr>
        <p:txBody>
          <a:bodyPr lIns="45719" rIns="45719" anchor="ctr"/>
          <a:lstStyle/>
          <a:p>
            <a:endParaRPr/>
          </a:p>
        </p:txBody>
      </p:sp>
      <p:sp>
        <p:nvSpPr>
          <p:cNvPr id="390" name="Line"/>
          <p:cNvSpPr/>
          <p:nvPr/>
        </p:nvSpPr>
        <p:spPr>
          <a:xfrm flipV="1">
            <a:off x="16336947" y="8498680"/>
            <a:ext cx="1" cy="3261400"/>
          </a:xfrm>
          <a:prstGeom prst="line">
            <a:avLst/>
          </a:prstGeom>
          <a:ln w="25400">
            <a:solidFill>
              <a:srgbClr val="003399"/>
            </a:solidFill>
            <a:miter lim="400000"/>
          </a:ln>
        </p:spPr>
        <p:txBody>
          <a:bodyPr lIns="45719" rIns="45719" anchor="ctr"/>
          <a:lstStyle/>
          <a:p>
            <a:endParaRPr/>
          </a:p>
        </p:txBody>
      </p:sp>
      <p:sp>
        <p:nvSpPr>
          <p:cNvPr id="391" name="$$"/>
          <p:cNvSpPr txBox="1"/>
          <p:nvPr/>
        </p:nvSpPr>
        <p:spPr>
          <a:xfrm>
            <a:off x="11923016" y="9916866"/>
            <a:ext cx="537967"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a:t>
            </a:r>
          </a:p>
        </p:txBody>
      </p:sp>
      <p:sp>
        <p:nvSpPr>
          <p:cNvPr id="392" name="Investment details"/>
          <p:cNvSpPr txBox="1"/>
          <p:nvPr/>
        </p:nvSpPr>
        <p:spPr>
          <a:xfrm>
            <a:off x="9250819" y="10832000"/>
            <a:ext cx="5882362"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Détails d’investissement</a:t>
            </a:r>
          </a:p>
        </p:txBody>
      </p:sp>
      <p:pic>
        <p:nvPicPr>
          <p:cNvPr id="393"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57000" y="8554653"/>
            <a:ext cx="1270000" cy="1270001"/>
          </a:xfrm>
          <a:prstGeom prst="rect">
            <a:avLst/>
          </a:prstGeom>
          <a:ln w="12700">
            <a:miter lim="400000"/>
          </a:ln>
        </p:spPr>
      </p:pic>
      <p:sp>
        <p:nvSpPr>
          <p:cNvPr id="394" name="$$"/>
          <p:cNvSpPr txBox="1"/>
          <p:nvPr/>
        </p:nvSpPr>
        <p:spPr>
          <a:xfrm>
            <a:off x="19604507" y="9916866"/>
            <a:ext cx="537967"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a:t>
            </a:r>
          </a:p>
        </p:txBody>
      </p:sp>
      <p:sp>
        <p:nvSpPr>
          <p:cNvPr id="395" name="Investment details"/>
          <p:cNvSpPr txBox="1"/>
          <p:nvPr/>
        </p:nvSpPr>
        <p:spPr>
          <a:xfrm>
            <a:off x="16932310" y="10832000"/>
            <a:ext cx="5882362"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Détails d’investissement</a:t>
            </a:r>
          </a:p>
        </p:txBody>
      </p:sp>
      <p:pic>
        <p:nvPicPr>
          <p:cNvPr id="396"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38490" y="8554653"/>
            <a:ext cx="1270001" cy="1270001"/>
          </a:xfrm>
          <a:prstGeom prst="rect">
            <a:avLst/>
          </a:prstGeom>
          <a:ln w="12700">
            <a:miter lim="400000"/>
          </a:ln>
        </p:spPr>
      </p:pic>
      <p:sp>
        <p:nvSpPr>
          <p:cNvPr id="397" name="$$"/>
          <p:cNvSpPr txBox="1"/>
          <p:nvPr/>
        </p:nvSpPr>
        <p:spPr>
          <a:xfrm>
            <a:off x="4241525" y="9916866"/>
            <a:ext cx="537967"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a:t>
            </a:r>
          </a:p>
        </p:txBody>
      </p:sp>
      <p:sp>
        <p:nvSpPr>
          <p:cNvPr id="398" name="Investment details"/>
          <p:cNvSpPr txBox="1"/>
          <p:nvPr/>
        </p:nvSpPr>
        <p:spPr>
          <a:xfrm>
            <a:off x="1569328" y="10832000"/>
            <a:ext cx="5882362"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Détails d’investissement</a:t>
            </a:r>
          </a:p>
        </p:txBody>
      </p:sp>
      <p:pic>
        <p:nvPicPr>
          <p:cNvPr id="39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5508" y="8554653"/>
            <a:ext cx="1270001" cy="1270001"/>
          </a:xfrm>
          <a:prstGeom prst="rect">
            <a:avLst/>
          </a:prstGeom>
          <a:ln w="12700">
            <a:miter lim="400000"/>
          </a:ln>
        </p:spPr>
      </p:pic>
      <p:pic>
        <p:nvPicPr>
          <p:cNvPr id="400" name="Image" descr="Im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2" name="pexels-tom-fisk-2226457.jpg" descr="pexels-tom-fisk-2226457.jpg"/>
          <p:cNvPicPr>
            <a:picLocks noGrp="1" noChangeAspect="1"/>
          </p:cNvPicPr>
          <p:nvPr>
            <p:ph type="pic" idx="21"/>
          </p:nvPr>
        </p:nvPicPr>
        <p:blipFill>
          <a:blip r:embed="rId2" cstate="print">
            <a:extLst>
              <a:ext uri="{28A0092B-C50C-407E-A947-70E740481C1C}">
                <a14:useLocalDpi xmlns:a14="http://schemas.microsoft.com/office/drawing/2010/main" val="0"/>
              </a:ext>
            </a:extLst>
          </a:blip>
          <a:srcRect/>
          <a:stretch>
            <a:fillRect/>
          </a:stretch>
        </p:blipFill>
        <p:spPr>
          <a:xfrm>
            <a:off x="-106943" y="-246032"/>
            <a:ext cx="25067571" cy="14153397"/>
          </a:xfrm>
          <a:prstGeom prst="rect">
            <a:avLst/>
          </a:prstGeom>
        </p:spPr>
      </p:pic>
      <p:sp>
        <p:nvSpPr>
          <p:cNvPr id="403" name="Rectangle"/>
          <p:cNvSpPr/>
          <p:nvPr/>
        </p:nvSpPr>
        <p:spPr>
          <a:xfrm>
            <a:off x="-106943" y="-246032"/>
            <a:ext cx="25067420" cy="14213012"/>
          </a:xfrm>
          <a:prstGeom prst="rect">
            <a:avLst/>
          </a:prstGeom>
          <a:solidFill>
            <a:srgbClr val="002264">
              <a:alpha val="8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404" name="Thank you"/>
          <p:cNvSpPr txBox="1">
            <a:spLocks noGrp="1"/>
          </p:cNvSpPr>
          <p:nvPr>
            <p:ph type="title"/>
          </p:nvPr>
        </p:nvSpPr>
        <p:spPr>
          <a:xfrm>
            <a:off x="2057400" y="3462148"/>
            <a:ext cx="20269200" cy="5359401"/>
          </a:xfrm>
          <a:prstGeom prst="rect">
            <a:avLst/>
          </a:prstGeom>
        </p:spPr>
        <p:txBody>
          <a:bodyPr/>
          <a:lstStyle>
            <a:lvl1pPr>
              <a:defRPr sz="10000">
                <a:latin typeface="MetaOT-Medium"/>
                <a:ea typeface="MetaOT-Medium"/>
                <a:cs typeface="MetaOT-Medium"/>
                <a:sym typeface="MetaOT-Medium"/>
              </a:defRPr>
            </a:lvl1pPr>
          </a:lstStyle>
          <a:p>
            <a:r>
              <a:rPr lang="fr-CH"/>
              <a:t>Merci</a:t>
            </a:r>
          </a:p>
        </p:txBody>
      </p:sp>
      <p:sp>
        <p:nvSpPr>
          <p:cNvPr id="405" name="Author | Date | Contact"/>
          <p:cNvSpPr txBox="1"/>
          <p:nvPr/>
        </p:nvSpPr>
        <p:spPr>
          <a:xfrm>
            <a:off x="2241367" y="11401327"/>
            <a:ext cx="20269201" cy="8459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4000">
                <a:solidFill>
                  <a:srgbClr val="FFFFFF"/>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Auteur | Date | Contact</a:t>
            </a:r>
          </a:p>
        </p:txBody>
      </p:sp>
      <p:pic>
        <p:nvPicPr>
          <p:cNvPr id="406"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22316" y="3607158"/>
            <a:ext cx="1270001" cy="1270001"/>
          </a:xfrm>
          <a:prstGeom prst="rect">
            <a:avLst/>
          </a:prstGeom>
          <a:ln w="12700">
            <a:miter lim="400000"/>
          </a:ln>
        </p:spPr>
      </p:pic>
      <p:sp>
        <p:nvSpPr>
          <p:cNvPr id="407" name="Don’t forget to say…"/>
          <p:cNvSpPr txBox="1"/>
          <p:nvPr/>
        </p:nvSpPr>
        <p:spPr>
          <a:xfrm>
            <a:off x="2203267" y="6355067"/>
            <a:ext cx="20269201" cy="8459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4000">
                <a:solidFill>
                  <a:srgbClr val="FFFFFF"/>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N’oubliez pas de dire...</a:t>
            </a:r>
          </a:p>
        </p:txBody>
      </p:sp>
      <p:pic>
        <p:nvPicPr>
          <p:cNvPr id="408" name="SW_byCD_White_YellowSpark.png" descr="SW_byCD_White_YellowSpar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70165" y="312775"/>
            <a:ext cx="4267290" cy="1573175"/>
          </a:xfrm>
          <a:prstGeom prst="rect">
            <a:avLst/>
          </a:prstGeom>
          <a:ln w="12700">
            <a:miter lim="400000"/>
          </a:ln>
        </p:spPr>
      </p:pic>
      <p:pic>
        <p:nvPicPr>
          <p:cNvPr id="2" name="Grafik 1">
            <a:extLst>
              <a:ext uri="{FF2B5EF4-FFF2-40B4-BE49-F238E27FC236}">
                <a16:creationId xmlns:a16="http://schemas.microsoft.com/office/drawing/2014/main" id="{3E5BED4F-C528-9AA9-3E43-D3AA5EC2FB5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3458" y="597243"/>
            <a:ext cx="3371882" cy="687864"/>
          </a:xfrm>
          <a:prstGeom prst="rect">
            <a:avLst/>
          </a:prstGeom>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Rectangle"/>
          <p:cNvSpPr/>
          <p:nvPr/>
        </p:nvSpPr>
        <p:spPr>
          <a:xfrm>
            <a:off x="-106943" y="-246032"/>
            <a:ext cx="25067420" cy="7507406"/>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pic>
        <p:nvPicPr>
          <p:cNvPr id="172"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173" name="The Elements"/>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FFFFFF"/>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Les éléments</a:t>
            </a:r>
          </a:p>
        </p:txBody>
      </p:sp>
      <p:sp>
        <p:nvSpPr>
          <p:cNvPr id="174" name="01"/>
          <p:cNvSpPr txBox="1"/>
          <p:nvPr/>
        </p:nvSpPr>
        <p:spPr>
          <a:xfrm>
            <a:off x="699632" y="1228723"/>
            <a:ext cx="59845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fr-CH"/>
              <a:t>01</a:t>
            </a:r>
          </a:p>
        </p:txBody>
      </p:sp>
      <p:sp>
        <p:nvSpPr>
          <p:cNvPr id="175" name="Introduction.…"/>
          <p:cNvSpPr txBox="1"/>
          <p:nvPr/>
        </p:nvSpPr>
        <p:spPr>
          <a:xfrm>
            <a:off x="705408" y="2154256"/>
            <a:ext cx="4401648" cy="39333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80000"/>
              </a:lnSpc>
              <a:spcBef>
                <a:spcPts val="0"/>
              </a:spcBef>
              <a:defRPr sz="2400">
                <a:solidFill>
                  <a:srgbClr val="FFFFFF"/>
                </a:solidFill>
                <a:latin typeface="Brandon Grotesque Light"/>
                <a:ea typeface="Brandon Grotesque Light"/>
                <a:cs typeface="Brandon Grotesque Light"/>
                <a:sym typeface="Brandon Grotesque Light"/>
              </a:defRPr>
            </a:pPr>
            <a:r>
              <a:rPr lang="fr-CH" sz="3200" dirty="0">
                <a:latin typeface="MetaPro-Bold"/>
                <a:ea typeface="MetaPro-Bold"/>
                <a:cs typeface="MetaPro-Bold"/>
                <a:sym typeface="MetaPro-Bold"/>
              </a:rPr>
              <a:t>Introduction.</a:t>
            </a:r>
          </a:p>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br>
              <a:rPr lang="fr-CH" dirty="0">
                <a:latin typeface="MetaOT-Normal"/>
                <a:ea typeface="MetaOT-Normal"/>
                <a:cs typeface="MetaOT-Normal"/>
                <a:sym typeface="MetaOT-Normal"/>
              </a:rPr>
            </a:br>
            <a:r>
              <a:rPr lang="fr-CH" sz="2000" dirty="0">
                <a:latin typeface="MetaOT-Normal"/>
                <a:ea typeface="MetaOT-Normal"/>
                <a:cs typeface="MetaOT-Normal"/>
                <a:sym typeface="MetaOT-Normal"/>
              </a:rPr>
              <a:t>La première diapositive sert à introduire le deck et à donner des précisions sur votre entreprise de manière directe, simple et compréhensible. Demandez-vous quelle est la «proposition de valeur unique» de votre entreprise et incluez-la dans votre première diapositive. La proposition de valeur compare vos produits et services à une autre entreprise établie ou au marché.</a:t>
            </a:r>
          </a:p>
        </p:txBody>
      </p:sp>
      <p:sp>
        <p:nvSpPr>
          <p:cNvPr id="176" name="02"/>
          <p:cNvSpPr txBox="1"/>
          <p:nvPr/>
        </p:nvSpPr>
        <p:spPr>
          <a:xfrm>
            <a:off x="5364728" y="1228723"/>
            <a:ext cx="664325"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fr-CH"/>
              <a:t>02</a:t>
            </a:r>
          </a:p>
        </p:txBody>
      </p:sp>
      <p:sp>
        <p:nvSpPr>
          <p:cNvPr id="177" name="Problem.…"/>
          <p:cNvSpPr txBox="1"/>
          <p:nvPr/>
        </p:nvSpPr>
        <p:spPr>
          <a:xfrm>
            <a:off x="5403441" y="2154256"/>
            <a:ext cx="4308421" cy="28007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3200">
                <a:solidFill>
                  <a:srgbClr val="FFFFFF"/>
                </a:solidFill>
                <a:latin typeface="MetaPro-Bold"/>
                <a:ea typeface="MetaPro-Bold"/>
                <a:cs typeface="MetaPro-Bold"/>
                <a:sym typeface="MetaPro-Bold"/>
              </a:defRPr>
            </a:pPr>
            <a:r>
              <a:rPr lang="fr-CH" dirty="0"/>
              <a:t>Problème.</a:t>
            </a:r>
          </a:p>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endParaRPr dirty="0"/>
          </a:p>
          <a:p>
            <a:pPr algn="l">
              <a:lnSpc>
                <a:spcPct val="100000"/>
              </a:lnSpc>
              <a:spcBef>
                <a:spcPts val="0"/>
              </a:spcBef>
              <a:defRPr sz="2000">
                <a:solidFill>
                  <a:srgbClr val="FFFFFF"/>
                </a:solidFill>
                <a:latin typeface="MetaOT-Normal"/>
                <a:ea typeface="MetaOT-Normal"/>
                <a:cs typeface="MetaOT-Normal"/>
                <a:sym typeface="MetaOT-Normal"/>
              </a:defRPr>
            </a:pPr>
            <a:r>
              <a:rPr lang="fr-CH" dirty="0"/>
              <a:t>L’une des parties les plus importantes de votre pitch deck est l’explication du problème que rencontre le marché cible de votre entreprise. Cette information est essentielle, car elle met en évidence la nécessité de votre produit ou service sur le marché.</a:t>
            </a:r>
          </a:p>
        </p:txBody>
      </p:sp>
      <p:sp>
        <p:nvSpPr>
          <p:cNvPr id="178" name="03"/>
          <p:cNvSpPr txBox="1"/>
          <p:nvPr/>
        </p:nvSpPr>
        <p:spPr>
          <a:xfrm>
            <a:off x="9837910" y="1228723"/>
            <a:ext cx="65541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fr-CH"/>
              <a:t>03</a:t>
            </a:r>
          </a:p>
        </p:txBody>
      </p:sp>
      <p:sp>
        <p:nvSpPr>
          <p:cNvPr id="179" name="Target market.…"/>
          <p:cNvSpPr txBox="1"/>
          <p:nvPr/>
        </p:nvSpPr>
        <p:spPr>
          <a:xfrm>
            <a:off x="9872166" y="2154256"/>
            <a:ext cx="4406802" cy="51552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r>
              <a:rPr lang="fr-CH" sz="3200" dirty="0">
                <a:latin typeface="MetaPro-Bold"/>
                <a:ea typeface="MetaPro-Bold"/>
                <a:cs typeface="MetaPro-Bold"/>
                <a:sym typeface="MetaPro-Bold"/>
              </a:rPr>
              <a:t>Marché cible.</a:t>
            </a:r>
            <a:br>
              <a:rPr lang="fr-CH" dirty="0"/>
            </a:br>
            <a:endParaRPr lang="fr-CH" dirty="0"/>
          </a:p>
          <a:p>
            <a:pPr algn="l">
              <a:lnSpc>
                <a:spcPct val="100000"/>
              </a:lnSpc>
              <a:spcBef>
                <a:spcPts val="0"/>
              </a:spcBef>
              <a:defRPr sz="2000">
                <a:solidFill>
                  <a:srgbClr val="FFFFFF"/>
                </a:solidFill>
                <a:latin typeface="MetaOT-Normal"/>
                <a:ea typeface="MetaOT-Normal"/>
                <a:cs typeface="MetaOT-Normal"/>
                <a:sym typeface="MetaOT-Normal"/>
              </a:defRPr>
            </a:pPr>
            <a:r>
              <a:rPr lang="fr-CH" sz="1950" dirty="0"/>
              <a:t>Quel public ciblez-vous? Un «marché cible» est un groupe de personnes qui ont des caractéristiques communes. Tous les services ou produits sont dirigés vers un groupe distinct; il convient de mettre en valeur le vôtre dans votre pitch deck. Comment se dessine votre paysage concurrentiel? Quelle opportunité de marché en découle? Comment votre entreprise peut-elle être performante dans ce contexte? En outre, quelle est la taille du marché potentiel pour les produits ou services que propose votre type d’entreprise?</a:t>
            </a:r>
          </a:p>
        </p:txBody>
      </p:sp>
      <p:sp>
        <p:nvSpPr>
          <p:cNvPr id="180" name="04"/>
          <p:cNvSpPr txBox="1"/>
          <p:nvPr/>
        </p:nvSpPr>
        <p:spPr>
          <a:xfrm>
            <a:off x="14407245" y="1228723"/>
            <a:ext cx="650952"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fr-CH"/>
              <a:t>04</a:t>
            </a:r>
          </a:p>
        </p:txBody>
      </p:sp>
      <p:sp>
        <p:nvSpPr>
          <p:cNvPr id="181" name="Solution.…"/>
          <p:cNvSpPr txBox="1"/>
          <p:nvPr/>
        </p:nvSpPr>
        <p:spPr>
          <a:xfrm>
            <a:off x="14439272" y="2154256"/>
            <a:ext cx="4403381" cy="52783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3200">
                <a:solidFill>
                  <a:srgbClr val="FFFFFF"/>
                </a:solidFill>
                <a:latin typeface="MetaPro-Bold"/>
                <a:ea typeface="MetaPro-Bold"/>
                <a:cs typeface="MetaPro-Bold"/>
                <a:sym typeface="MetaPro-Bold"/>
              </a:defRPr>
            </a:pPr>
            <a:r>
              <a:rPr lang="fr-CH" dirty="0"/>
              <a:t>Solution.</a:t>
            </a:r>
          </a:p>
          <a:p>
            <a:pPr algn="l">
              <a:lnSpc>
                <a:spcPct val="100000"/>
              </a:lnSpc>
              <a:spcBef>
                <a:spcPts val="0"/>
              </a:spcBef>
              <a:defRPr sz="2000">
                <a:solidFill>
                  <a:srgbClr val="FFFFFF"/>
                </a:solidFill>
                <a:latin typeface="MetaOT-Normal"/>
                <a:ea typeface="MetaOT-Normal"/>
                <a:cs typeface="MetaOT-Normal"/>
                <a:sym typeface="MetaOT-Normal"/>
              </a:defRPr>
            </a:pPr>
            <a:endParaRPr dirty="0"/>
          </a:p>
          <a:p>
            <a:pPr algn="l">
              <a:lnSpc>
                <a:spcPct val="100000"/>
              </a:lnSpc>
              <a:spcBef>
                <a:spcPts val="0"/>
              </a:spcBef>
              <a:defRPr sz="2000">
                <a:solidFill>
                  <a:srgbClr val="FFFFFF"/>
                </a:solidFill>
                <a:latin typeface="MetaOT-Normal"/>
                <a:ea typeface="MetaOT-Normal"/>
                <a:cs typeface="MetaOT-Normal"/>
                <a:sym typeface="MetaOT-Normal"/>
              </a:defRPr>
            </a:pPr>
            <a:r>
              <a:rPr lang="fr-CH" sz="1850" dirty="0"/>
              <a:t>Cette diapositive doit inclure les différentes manières dont votre entreprise résout les problèmes que rencontre votre marché cible. Racontez une histoire ou adoptez une approche narrative, car c’est généralement la meilleure manière de faire assimiler ce type d’information. Vous pouvez générer de l’empathie en incluant des histoires de clients qui utilisent votre produit ou service pour résoudre un problème et auxquelles il est possible de s’identifier. Ajoutez du contenu à votre diapositive avec des images supplémentaires du produit ou service en question, des photos, des captures d’écran ou une démo vidéo.</a:t>
            </a:r>
          </a:p>
        </p:txBody>
      </p:sp>
      <p:sp>
        <p:nvSpPr>
          <p:cNvPr id="182" name="05"/>
          <p:cNvSpPr txBox="1"/>
          <p:nvPr/>
        </p:nvSpPr>
        <p:spPr>
          <a:xfrm>
            <a:off x="18985990" y="1228723"/>
            <a:ext cx="637579"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FFFFFF"/>
                </a:solidFill>
                <a:latin typeface="MetaPro-Bold"/>
                <a:ea typeface="MetaPro-Bold"/>
                <a:cs typeface="MetaPro-Bold"/>
                <a:sym typeface="MetaPro-Bold"/>
              </a:defRPr>
            </a:lvl1pPr>
          </a:lstStyle>
          <a:p>
            <a:r>
              <a:rPr lang="fr-CH"/>
              <a:t>05</a:t>
            </a:r>
          </a:p>
        </p:txBody>
      </p:sp>
      <p:sp>
        <p:nvSpPr>
          <p:cNvPr id="183" name="Traction.…"/>
          <p:cNvSpPr txBox="1"/>
          <p:nvPr/>
        </p:nvSpPr>
        <p:spPr>
          <a:xfrm>
            <a:off x="19011331" y="2154256"/>
            <a:ext cx="4403381" cy="51552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r>
              <a:rPr lang="fr-CH" sz="3200" dirty="0">
                <a:latin typeface="MetaPro-Bold"/>
                <a:ea typeface="MetaPro-Bold"/>
                <a:cs typeface="MetaPro-Bold"/>
                <a:sym typeface="MetaPro-Bold"/>
              </a:rPr>
              <a:t>Traction.</a:t>
            </a:r>
          </a:p>
          <a:p>
            <a:pPr algn="l">
              <a:lnSpc>
                <a:spcPct val="100000"/>
              </a:lnSpc>
              <a:spcBef>
                <a:spcPts val="0"/>
              </a:spcBef>
              <a:defRPr sz="2400">
                <a:solidFill>
                  <a:srgbClr val="FFFFFF"/>
                </a:solidFill>
                <a:latin typeface="Brandon Grotesque Light"/>
                <a:ea typeface="Brandon Grotesque Light"/>
                <a:cs typeface="Brandon Grotesque Light"/>
                <a:sym typeface="Brandon Grotesque Light"/>
              </a:defRPr>
            </a:pPr>
            <a:br>
              <a:rPr lang="fr-CH" dirty="0"/>
            </a:br>
            <a:r>
              <a:rPr lang="fr-CH" sz="1950" dirty="0">
                <a:latin typeface="MetaOT-Normal"/>
                <a:ea typeface="MetaOT-Normal"/>
                <a:cs typeface="MetaOT-Normal"/>
                <a:sym typeface="MetaOT-Normal"/>
              </a:rPr>
              <a:t>La traction fait partie de presque chaque pitch deck. Cette diapositive valide le modèle d’affaires de l’entreprise par des premiers chiffres ou toute croissance mensuelle grâce à des ventes ou un support précoces. L’objectif est de faire preuve de transparence et d’effacer les inquiétudes potentielles d’un investisseur prometteur. Cette diapositive peut, par exemple inclure un simple aperçu du nombre d’utilisateurs, du taux de revenu annuel et des marges bénéficiaires. Vous pouvez cependant détailler vos informations à souhait.</a:t>
            </a:r>
          </a:p>
        </p:txBody>
      </p:sp>
      <p:sp>
        <p:nvSpPr>
          <p:cNvPr id="184" name="06"/>
          <p:cNvSpPr txBox="1"/>
          <p:nvPr/>
        </p:nvSpPr>
        <p:spPr>
          <a:xfrm>
            <a:off x="661989" y="7721953"/>
            <a:ext cx="673736"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fr-CH"/>
              <a:t>06</a:t>
            </a:r>
          </a:p>
        </p:txBody>
      </p:sp>
      <p:sp>
        <p:nvSpPr>
          <p:cNvPr id="185" name="Marketing &amp; sales strategy.…"/>
          <p:cNvSpPr txBox="1"/>
          <p:nvPr/>
        </p:nvSpPr>
        <p:spPr>
          <a:xfrm>
            <a:off x="705408" y="8647486"/>
            <a:ext cx="4401648" cy="37240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lang="fr-CH" sz="3200">
                <a:latin typeface="MetaPro-Bold"/>
                <a:ea typeface="MetaPro-Bold"/>
                <a:cs typeface="MetaPro-Bold"/>
                <a:sym typeface="MetaPro-Bold"/>
              </a:rPr>
              <a:t>Marketing et stratégie de vente. </a:t>
            </a:r>
          </a:p>
          <a:p>
            <a:pPr algn="l">
              <a:lnSpc>
                <a:spcPct val="100000"/>
              </a:lnSpc>
              <a:spcBef>
                <a:spcPts val="0"/>
              </a:spcBef>
              <a:defRPr sz="2000">
                <a:solidFill>
                  <a:srgbClr val="FFFFFF"/>
                </a:solidFill>
                <a:latin typeface="MetaOT-Normal"/>
                <a:ea typeface="MetaOT-Normal"/>
                <a:cs typeface="MetaOT-Normal"/>
                <a:sym typeface="MetaOT-Normal"/>
              </a:defRPr>
            </a:pPr>
            <a:endParaRPr lang="en-GB" sz="2400" dirty="0">
              <a:latin typeface="MetaPro-Bold"/>
              <a:ea typeface="MetaPro-Bold"/>
              <a:cs typeface="MetaPro-Bold"/>
              <a:sym typeface="MetaPro-Bold"/>
            </a:endParaRPr>
          </a:p>
          <a:p>
            <a:pPr algn="l">
              <a:lnSpc>
                <a:spcPct val="100000"/>
              </a:lnSpc>
              <a:spcBef>
                <a:spcPts val="0"/>
              </a:spcBef>
              <a:defRPr sz="2000">
                <a:solidFill>
                  <a:srgbClr val="002264"/>
                </a:solidFill>
                <a:latin typeface="MetaOT-Normal"/>
                <a:ea typeface="MetaOT-Normal"/>
                <a:cs typeface="MetaOT-Normal"/>
                <a:sym typeface="MetaOT-Normal"/>
              </a:defRPr>
            </a:pPr>
            <a:r>
              <a:rPr lang="fr-CH"/>
              <a:t>Cette diapositive est importante et doit permettre aux investisseurs de mieux comprendre la taille du marché et la manière dont votre entreprise se distingue des concurrents. Partagez ici la manière dont vous souhaitez promouvoir et vendre votre produit ou service sur le marché.</a:t>
            </a:r>
          </a:p>
        </p:txBody>
      </p:sp>
      <p:sp>
        <p:nvSpPr>
          <p:cNvPr id="186" name="07"/>
          <p:cNvSpPr txBox="1"/>
          <p:nvPr/>
        </p:nvSpPr>
        <p:spPr>
          <a:xfrm>
            <a:off x="5273483" y="7721953"/>
            <a:ext cx="63015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fr-CH"/>
              <a:t>07</a:t>
            </a:r>
          </a:p>
        </p:txBody>
      </p:sp>
      <p:sp>
        <p:nvSpPr>
          <p:cNvPr id="187" name="Competition.…"/>
          <p:cNvSpPr txBox="1"/>
          <p:nvPr/>
        </p:nvSpPr>
        <p:spPr>
          <a:xfrm>
            <a:off x="5295109" y="8647486"/>
            <a:ext cx="4401648" cy="24929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3200">
                <a:solidFill>
                  <a:srgbClr val="002264"/>
                </a:solidFill>
                <a:latin typeface="MetaPro-Bold"/>
                <a:ea typeface="MetaPro-Bold"/>
                <a:cs typeface="MetaPro-Bold"/>
                <a:sym typeface="MetaPro-Bold"/>
              </a:defRPr>
            </a:pPr>
            <a:r>
              <a:rPr lang="fr-CH"/>
              <a:t>Concurrence.</a:t>
            </a:r>
          </a:p>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endParaRPr dirty="0"/>
          </a:p>
          <a:p>
            <a:pPr algn="l">
              <a:lnSpc>
                <a:spcPct val="100000"/>
              </a:lnSpc>
              <a:spcBef>
                <a:spcPts val="0"/>
              </a:spcBef>
              <a:defRPr sz="2000">
                <a:solidFill>
                  <a:srgbClr val="002264"/>
                </a:solidFill>
                <a:latin typeface="MetaOT-Normal"/>
                <a:ea typeface="MetaOT-Normal"/>
                <a:cs typeface="MetaOT-Normal"/>
                <a:sym typeface="MetaOT-Normal"/>
              </a:defRPr>
            </a:pPr>
            <a:r>
              <a:rPr lang="fr-CH"/>
              <a:t>Qu’est-ce qui distingue votre produit ou service d’autres entités ou alternatives sur le marché spécifique que vous p</a:t>
            </a:r>
            <a:r>
              <a:rPr lang="fr-CH" sz="2000">
                <a:solidFill>
                  <a:srgbClr val="002264"/>
                </a:solidFill>
                <a:latin typeface="MetaOT-Normal"/>
              </a:rPr>
              <a:t>rospectez? Puisez cette information dans votre analyse concurrentielle.</a:t>
            </a:r>
          </a:p>
        </p:txBody>
      </p:sp>
      <p:sp>
        <p:nvSpPr>
          <p:cNvPr id="188" name="08"/>
          <p:cNvSpPr txBox="1"/>
          <p:nvPr/>
        </p:nvSpPr>
        <p:spPr>
          <a:xfrm>
            <a:off x="9808689" y="7721953"/>
            <a:ext cx="683642"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fr-CH"/>
              <a:t>08</a:t>
            </a:r>
          </a:p>
        </p:txBody>
      </p:sp>
      <p:sp>
        <p:nvSpPr>
          <p:cNvPr id="189" name="Team.…"/>
          <p:cNvSpPr txBox="1"/>
          <p:nvPr/>
        </p:nvSpPr>
        <p:spPr>
          <a:xfrm>
            <a:off x="9857061" y="8647486"/>
            <a:ext cx="4401648" cy="4031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lang="fr-CH" sz="3200" dirty="0">
                <a:latin typeface="MetaPro-Bold"/>
                <a:ea typeface="MetaPro-Bold"/>
                <a:cs typeface="MetaPro-Bold"/>
                <a:sym typeface="MetaPro-Bold"/>
              </a:rPr>
              <a:t>Équipe.</a:t>
            </a:r>
            <a:br>
              <a:rPr lang="fr-CH" dirty="0"/>
            </a:br>
            <a:br>
              <a:rPr lang="fr-CH" dirty="0"/>
            </a:br>
            <a:r>
              <a:rPr lang="fr-CH" sz="2000" dirty="0">
                <a:latin typeface="MetaOT-Normal"/>
                <a:ea typeface="MetaOT-Normal"/>
                <a:cs typeface="MetaOT-Normal"/>
                <a:sym typeface="MetaOT-Normal"/>
              </a:rPr>
              <a:t>Cette diapositive a pour but de présenter l’expertise et les compétences de l’équipe de gestion de votre entreprise en vue de la commercialisation de votre produit ou service. Qui sont les membres clés de l’équipe (et les cofondateurs, le cas échéant); quelle expertise et quelle expérience préalable soutiennent le développement de l’avantage concurrentiel de l’entreprise?</a:t>
            </a:r>
          </a:p>
        </p:txBody>
      </p:sp>
      <p:sp>
        <p:nvSpPr>
          <p:cNvPr id="190" name="09"/>
          <p:cNvSpPr txBox="1"/>
          <p:nvPr/>
        </p:nvSpPr>
        <p:spPr>
          <a:xfrm>
            <a:off x="14431307" y="7721953"/>
            <a:ext cx="666802"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fr-CH"/>
              <a:t>09</a:t>
            </a:r>
          </a:p>
        </p:txBody>
      </p:sp>
      <p:sp>
        <p:nvSpPr>
          <p:cNvPr id="191" name="Financials.…"/>
          <p:cNvSpPr txBox="1"/>
          <p:nvPr/>
        </p:nvSpPr>
        <p:spPr>
          <a:xfrm>
            <a:off x="14471259" y="8647486"/>
            <a:ext cx="4401648" cy="43396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lang="fr-CH" sz="3200">
                <a:latin typeface="MetaPro-Bold"/>
                <a:ea typeface="MetaPro-Bold"/>
                <a:cs typeface="MetaPro-Bold"/>
                <a:sym typeface="MetaPro-Bold"/>
              </a:rPr>
              <a:t>Finances.</a:t>
            </a:r>
            <a:br>
              <a:rPr lang="fr-CH"/>
            </a:br>
            <a:endParaRPr lang="fr-CH"/>
          </a:p>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r>
              <a:rPr lang="fr-CH" sz="2000">
                <a:latin typeface="MetaOT-Normal"/>
                <a:ea typeface="MetaOT-Normal"/>
                <a:cs typeface="MetaOT-Normal"/>
                <a:sym typeface="MetaOT-Normal"/>
              </a:rPr>
              <a:t>Cette diapositive contient des informations qui vous permettent de convaincre les investisseurs de la solidité financière de votre entreprise pour les trois à cinq ans à venir. Cela inclut des comptes de résultat, la croissance prévue et des informations sur le modèle d’affaires. Essayez de présenter les données d’une manière simple à comprendre, plutôt par du visuel que du textuel. Utilisez de l’infographie, comme des diagrammes circulaires ou des graphiques à barres.</a:t>
            </a:r>
          </a:p>
        </p:txBody>
      </p:sp>
      <p:sp>
        <p:nvSpPr>
          <p:cNvPr id="192" name="10"/>
          <p:cNvSpPr txBox="1"/>
          <p:nvPr/>
        </p:nvSpPr>
        <p:spPr>
          <a:xfrm>
            <a:off x="18980155" y="7721953"/>
            <a:ext cx="59845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900">
                <a:solidFill>
                  <a:srgbClr val="002264"/>
                </a:solidFill>
                <a:latin typeface="MetaPro-Bold"/>
                <a:ea typeface="MetaPro-Bold"/>
                <a:cs typeface="MetaPro-Bold"/>
                <a:sym typeface="MetaPro-Bold"/>
              </a:defRPr>
            </a:lvl1pPr>
          </a:lstStyle>
          <a:p>
            <a:r>
              <a:rPr lang="fr-CH"/>
              <a:t>10</a:t>
            </a:r>
          </a:p>
        </p:txBody>
      </p:sp>
      <p:sp>
        <p:nvSpPr>
          <p:cNvPr id="193" name="Investments &amp; funding.…"/>
          <p:cNvSpPr txBox="1"/>
          <p:nvPr/>
        </p:nvSpPr>
        <p:spPr>
          <a:xfrm>
            <a:off x="18985931" y="8647486"/>
            <a:ext cx="4401648" cy="34163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00000"/>
              </a:lnSpc>
              <a:spcBef>
                <a:spcPts val="0"/>
              </a:spcBef>
              <a:defRPr sz="3200">
                <a:solidFill>
                  <a:srgbClr val="002264"/>
                </a:solidFill>
                <a:latin typeface="MetaPro-Bold"/>
                <a:ea typeface="MetaPro-Bold"/>
                <a:cs typeface="MetaPro-Bold"/>
                <a:sym typeface="MetaPro-Bold"/>
              </a:defRPr>
            </a:pPr>
            <a:r>
              <a:rPr lang="fr-CH"/>
              <a:t>Investissements et financement.</a:t>
            </a:r>
          </a:p>
          <a:p>
            <a:pPr algn="l">
              <a:lnSpc>
                <a:spcPct val="100000"/>
              </a:lnSpc>
              <a:spcBef>
                <a:spcPts val="0"/>
              </a:spcBef>
              <a:defRPr sz="2400">
                <a:solidFill>
                  <a:srgbClr val="002264"/>
                </a:solidFill>
                <a:latin typeface="Brandon Grotesque Light"/>
                <a:ea typeface="Brandon Grotesque Light"/>
                <a:cs typeface="Brandon Grotesque Light"/>
                <a:sym typeface="Brandon Grotesque Light"/>
              </a:defRPr>
            </a:pPr>
            <a:endParaRPr dirty="0"/>
          </a:p>
          <a:p>
            <a:pPr algn="l">
              <a:lnSpc>
                <a:spcPct val="100000"/>
              </a:lnSpc>
              <a:spcBef>
                <a:spcPts val="0"/>
              </a:spcBef>
              <a:defRPr sz="2000">
                <a:solidFill>
                  <a:srgbClr val="002264"/>
                </a:solidFill>
                <a:latin typeface="MetaOT-Normal"/>
                <a:ea typeface="MetaOT-Normal"/>
                <a:cs typeface="MetaOT-Normal"/>
                <a:sym typeface="MetaOT-Normal"/>
              </a:defRPr>
            </a:pPr>
            <a:r>
              <a:rPr lang="fr-CH"/>
              <a:t>Pour finir, quelle somme d’argent est nécessaire pour financer votre projet? Ne citez pas seulement un chiffre, mais détaillez la manière dont le financement sera utilisé. Quels sont vos objectifs? Y a-t-il des points de décision? Une explication approfondie générera un rapport de confiance accru avec les investisseurs.</a:t>
            </a:r>
          </a:p>
        </p:txBody>
      </p:sp>
      <p:sp>
        <p:nvSpPr>
          <p:cNvPr id="194" name="Your Pitch Deck"/>
          <p:cNvSpPr txBox="1"/>
          <p:nvPr/>
        </p:nvSpPr>
        <p:spPr>
          <a:xfrm>
            <a:off x="735742" y="369919"/>
            <a:ext cx="2848182"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FFFFFF"/>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Votre pitch deck</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Rectangle"/>
          <p:cNvSpPr/>
          <p:nvPr/>
        </p:nvSpPr>
        <p:spPr>
          <a:xfrm>
            <a:off x="-106943" y="-246032"/>
            <a:ext cx="25067420" cy="7507406"/>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197" name="Introduction"/>
          <p:cNvSpPr txBox="1">
            <a:spLocks noGrp="1"/>
          </p:cNvSpPr>
          <p:nvPr>
            <p:ph type="title" idx="4294967295"/>
          </p:nvPr>
        </p:nvSpPr>
        <p:spPr>
          <a:xfrm>
            <a:off x="18946907" y="369919"/>
            <a:ext cx="2682372" cy="614795"/>
          </a:xfrm>
          <a:prstGeom prst="rect">
            <a:avLst/>
          </a:prstGeom>
        </p:spPr>
        <p:txBody>
          <a:bodyPr anchor="t"/>
          <a:lstStyle>
            <a:lvl1pPr marL="320204" indent="-320204" algn="l" defTabSz="355600">
              <a:defRPr sz="2200">
                <a:solidFill>
                  <a:srgbClr val="FFFFFF"/>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Introduction</a:t>
            </a:r>
          </a:p>
        </p:txBody>
      </p:sp>
      <p:pic>
        <p:nvPicPr>
          <p:cNvPr id="198"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199" name="Your Pitch Deck"/>
          <p:cNvSpPr txBox="1"/>
          <p:nvPr/>
        </p:nvSpPr>
        <p:spPr>
          <a:xfrm>
            <a:off x="735742" y="369919"/>
            <a:ext cx="2682372"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FFFFFF"/>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Votre pitch deck</a:t>
            </a:r>
          </a:p>
        </p:txBody>
      </p:sp>
      <p:sp>
        <p:nvSpPr>
          <p:cNvPr id="200" name="Within the first slide you should introduce the deck and elaborate on your business to the point, in simple and clear to understand words. Ask yourself what your business’ “unique value proposition” is and include that in your first slide. The value prop"/>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FFFFFF"/>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La première diapositive sert à introduire le deck et à donner des précisions sur votre entreprise de manière directe, simple et compréhensible. Demandez-vous quelle est la «proposition de valeur unique» de votre entreprise et incluez-la dans votre première diapositive. La proposition de valeur compare vos produits et services à une autre entreprise établie ou au marché.</a:t>
            </a:r>
          </a:p>
        </p:txBody>
      </p:sp>
      <p:sp>
        <p:nvSpPr>
          <p:cNvPr id="201" name="Introduction"/>
          <p:cNvSpPr txBox="1"/>
          <p:nvPr/>
        </p:nvSpPr>
        <p:spPr>
          <a:xfrm>
            <a:off x="2219233" y="-1181665"/>
            <a:ext cx="20269201" cy="5359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FFFFFF"/>
                </a:solidFill>
                <a:latin typeface="MetaOT-Medium"/>
                <a:ea typeface="MetaOT-Medium"/>
                <a:cs typeface="MetaOT-Medium"/>
                <a:sym typeface="MetaOT-Medium"/>
              </a:defRPr>
            </a:lvl1pPr>
          </a:lstStyle>
          <a:p>
            <a:r>
              <a:rPr lang="fr-CH"/>
              <a:t>Introduction</a:t>
            </a:r>
          </a:p>
        </p:txBody>
      </p:sp>
      <p:sp>
        <p:nvSpPr>
          <p:cNvPr id="202" name="Line"/>
          <p:cNvSpPr/>
          <p:nvPr/>
        </p:nvSpPr>
        <p:spPr>
          <a:xfrm flipV="1">
            <a:off x="7865126" y="8498680"/>
            <a:ext cx="1" cy="3261400"/>
          </a:xfrm>
          <a:prstGeom prst="line">
            <a:avLst/>
          </a:prstGeom>
          <a:ln w="25400">
            <a:solidFill>
              <a:srgbClr val="003399"/>
            </a:solidFill>
            <a:miter lim="400000"/>
          </a:ln>
        </p:spPr>
        <p:txBody>
          <a:bodyPr lIns="45719" rIns="45719" anchor="ctr"/>
          <a:lstStyle/>
          <a:p>
            <a:endParaRPr/>
          </a:p>
        </p:txBody>
      </p:sp>
      <p:sp>
        <p:nvSpPr>
          <p:cNvPr id="203" name="Line"/>
          <p:cNvSpPr/>
          <p:nvPr/>
        </p:nvSpPr>
        <p:spPr>
          <a:xfrm flipV="1">
            <a:off x="16336947" y="8498680"/>
            <a:ext cx="1" cy="3261400"/>
          </a:xfrm>
          <a:prstGeom prst="line">
            <a:avLst/>
          </a:prstGeom>
          <a:ln w="25400">
            <a:solidFill>
              <a:srgbClr val="003399"/>
            </a:solidFill>
            <a:miter lim="400000"/>
          </a:ln>
        </p:spPr>
        <p:txBody>
          <a:bodyPr lIns="45719" rIns="45719" anchor="ctr"/>
          <a:lstStyle/>
          <a:p>
            <a:endParaRPr/>
          </a:p>
        </p:txBody>
      </p:sp>
      <p:sp>
        <p:nvSpPr>
          <p:cNvPr id="204" name="Your Value Proposition"/>
          <p:cNvSpPr txBox="1"/>
          <p:nvPr/>
        </p:nvSpPr>
        <p:spPr>
          <a:xfrm>
            <a:off x="4078130" y="599397"/>
            <a:ext cx="16227740" cy="26059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Votre proposition de valeur</a:t>
            </a:r>
          </a:p>
        </p:txBody>
      </p:sp>
      <p:sp>
        <p:nvSpPr>
          <p:cNvPr id="205" name="123"/>
          <p:cNvSpPr txBox="1"/>
          <p:nvPr/>
        </p:nvSpPr>
        <p:spPr>
          <a:xfrm>
            <a:off x="9957448" y="8509818"/>
            <a:ext cx="4287177"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1B47A4"/>
                </a:solidFill>
                <a:latin typeface="MetaOT-Medium"/>
                <a:ea typeface="MetaOT-Medium"/>
                <a:cs typeface="MetaOT-Medium"/>
                <a:sym typeface="MetaOT-Medium"/>
              </a:defRPr>
            </a:lvl1pPr>
          </a:lstStyle>
          <a:p>
            <a:r>
              <a:rPr lang="fr-CH"/>
              <a:t>123</a:t>
            </a:r>
          </a:p>
        </p:txBody>
      </p:sp>
      <p:sp>
        <p:nvSpPr>
          <p:cNvPr id="206" name="Unique Value Proposition"/>
          <p:cNvSpPr txBox="1"/>
          <p:nvPr/>
        </p:nvSpPr>
        <p:spPr>
          <a:xfrm>
            <a:off x="1595497" y="10537097"/>
            <a:ext cx="4417233"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Proposition de valeur unique </a:t>
            </a:r>
          </a:p>
        </p:txBody>
      </p:sp>
      <p:sp>
        <p:nvSpPr>
          <p:cNvPr id="207" name="Unique Value Proposition"/>
          <p:cNvSpPr txBox="1"/>
          <p:nvPr/>
        </p:nvSpPr>
        <p:spPr>
          <a:xfrm>
            <a:off x="9983384" y="10537097"/>
            <a:ext cx="4417233"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Grotesque-Light"/>
                <a:ea typeface="BrandonGrotesque-Light"/>
                <a:cs typeface="BrandonGrotesque-Light"/>
                <a:sym typeface="BrandonGrotesque-Light"/>
              </a:defRPr>
            </a:lvl1pPr>
          </a:lstStyle>
          <a:p>
            <a:r>
              <a:rPr lang="fr-CH">
                <a:latin typeface="MetaOT-Normal" panose="02000503040000020004" pitchFamily="2" charset="77"/>
              </a:rPr>
              <a:t>Proposition de valeur unique </a:t>
            </a:r>
          </a:p>
        </p:txBody>
      </p:sp>
      <p:sp>
        <p:nvSpPr>
          <p:cNvPr id="208" name="Unique Value Proposition"/>
          <p:cNvSpPr txBox="1"/>
          <p:nvPr/>
        </p:nvSpPr>
        <p:spPr>
          <a:xfrm>
            <a:off x="18371270" y="10537097"/>
            <a:ext cx="4417233"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Proposition de valeur unique </a:t>
            </a:r>
          </a:p>
        </p:txBody>
      </p:sp>
      <p:pic>
        <p:nvPicPr>
          <p:cNvPr id="20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9113" y="8804131"/>
            <a:ext cx="1270001" cy="1270001"/>
          </a:xfrm>
          <a:prstGeom prst="rect">
            <a:avLst/>
          </a:prstGeom>
          <a:ln w="12700">
            <a:miter lim="400000"/>
          </a:ln>
        </p:spPr>
      </p:pic>
      <p:pic>
        <p:nvPicPr>
          <p:cNvPr id="210"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68686" y="8804131"/>
            <a:ext cx="1270001" cy="1270001"/>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jukan-tateisi-bJhT_8nbUA0-unsplash.jpg" descr="jukan-tateisi-bJhT_8nbUA0-unsplash.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5759146" y="6862931"/>
            <a:ext cx="8643461" cy="6906232"/>
          </a:xfrm>
          <a:prstGeom prst="rect">
            <a:avLst/>
          </a:prstGeom>
          <a:ln w="12700">
            <a:miter lim="400000"/>
          </a:ln>
        </p:spPr>
      </p:pic>
      <p:sp>
        <p:nvSpPr>
          <p:cNvPr id="219" name="Rectangle"/>
          <p:cNvSpPr/>
          <p:nvPr/>
        </p:nvSpPr>
        <p:spPr>
          <a:xfrm>
            <a:off x="15759147" y="6854166"/>
            <a:ext cx="8643461" cy="6914997"/>
          </a:xfrm>
          <a:prstGeom prst="rect">
            <a:avLst/>
          </a:prstGeom>
          <a:solidFill>
            <a:srgbClr val="002264">
              <a:alpha val="5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12" name="Problem"/>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Problème</a:t>
            </a:r>
          </a:p>
        </p:txBody>
      </p:sp>
      <p:sp>
        <p:nvSpPr>
          <p:cNvPr id="213" name="Your Pitch Deck"/>
          <p:cNvSpPr txBox="1"/>
          <p:nvPr/>
        </p:nvSpPr>
        <p:spPr>
          <a:xfrm>
            <a:off x="735742" y="369919"/>
            <a:ext cx="2334029"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Votre pitch deck</a:t>
            </a:r>
          </a:p>
        </p:txBody>
      </p:sp>
      <p:sp>
        <p:nvSpPr>
          <p:cNvPr id="214" name="One of the most important parts of your pitch deck is the explanation of the problem that your business’ target market faces. It is the key information highlighting the necessity of your product or service in the marketplace."/>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L’une des parties les plus importantes de votre pitch deck est l’explication du problème que rencontre le marché cible de votre entreprise. Cette information est essentielle, car elle met en évidence la nécessité de votre produit ou service sur le marché.</a:t>
            </a:r>
          </a:p>
        </p:txBody>
      </p:sp>
      <p:sp>
        <p:nvSpPr>
          <p:cNvPr id="215" name="Problem"/>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fr-CH"/>
              <a:t>Problème</a:t>
            </a:r>
          </a:p>
        </p:txBody>
      </p:sp>
      <p:sp>
        <p:nvSpPr>
          <p:cNvPr id="216" name="Define your target problem"/>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Définir votre problème cible</a:t>
            </a:r>
          </a:p>
        </p:txBody>
      </p:sp>
      <p:sp>
        <p:nvSpPr>
          <p:cNvPr id="217" name="Problem statement"/>
          <p:cNvSpPr txBox="1"/>
          <p:nvPr/>
        </p:nvSpPr>
        <p:spPr>
          <a:xfrm>
            <a:off x="4806268" y="8686497"/>
            <a:ext cx="3296734" cy="5116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b="1">
                <a:latin typeface="MetaPro-Bold" panose="020B0804030101020102" pitchFamily="34" charset="0"/>
              </a:rPr>
              <a:t>Déclaration du problème</a:t>
            </a:r>
          </a:p>
        </p:txBody>
      </p:sp>
      <p:sp>
        <p:nvSpPr>
          <p:cNvPr id="220" name="Line"/>
          <p:cNvSpPr/>
          <p:nvPr/>
        </p:nvSpPr>
        <p:spPr>
          <a:xfrm>
            <a:off x="-158924" y="7097389"/>
            <a:ext cx="11901466" cy="1"/>
          </a:xfrm>
          <a:prstGeom prst="line">
            <a:avLst/>
          </a:prstGeom>
          <a:ln w="25400">
            <a:solidFill>
              <a:srgbClr val="003399"/>
            </a:solidFill>
            <a:miter lim="400000"/>
          </a:ln>
        </p:spPr>
        <p:txBody>
          <a:bodyPr lIns="45719" rIns="45719" anchor="ctr"/>
          <a:lstStyle/>
          <a:p>
            <a:endParaRPr/>
          </a:p>
        </p:txBody>
      </p:sp>
      <p:pic>
        <p:nvPicPr>
          <p:cNvPr id="221"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3826" y="8430752"/>
            <a:ext cx="928980" cy="928980"/>
          </a:xfrm>
          <a:prstGeom prst="rect">
            <a:avLst/>
          </a:prstGeom>
          <a:ln w="12700">
            <a:miter lim="400000"/>
          </a:ln>
        </p:spPr>
      </p:pic>
      <p:sp>
        <p:nvSpPr>
          <p:cNvPr id="222" name="One of the most important parts of your pitch deck is the explanation of the problem that your business’ target market faces. It is the key information highlighting the necessity of your product or service in the marketplace."/>
          <p:cNvSpPr txBox="1"/>
          <p:nvPr/>
        </p:nvSpPr>
        <p:spPr>
          <a:xfrm>
            <a:off x="4803778" y="9050270"/>
            <a:ext cx="7342762" cy="33120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algn="l"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L’une des parties les plus importantes de votre pitch deck est l’explication du problème que rencontre le marché cible de votre entreprise. Cette information est essentielle, car elle met en évidence la nécessité de votre produit ou service sur le marché.</a:t>
            </a:r>
          </a:p>
        </p:txBody>
      </p:sp>
      <p:pic>
        <p:nvPicPr>
          <p:cNvPr id="223" name="Image" descr="Im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 name="Image" descr="Image"/>
          <p:cNvPicPr>
            <a:picLocks noChangeAspect="1"/>
          </p:cNvPicPr>
          <p:nvPr/>
        </p:nvPicPr>
        <p:blipFill>
          <a:blip r:embed="rId2" cstate="print">
            <a:alphaModFix amt="20000"/>
            <a:extLst>
              <a:ext uri="{28A0092B-C50C-407E-A947-70E740481C1C}">
                <a14:useLocalDpi xmlns:a14="http://schemas.microsoft.com/office/drawing/2010/main" val="0"/>
              </a:ext>
            </a:extLst>
          </a:blip>
          <a:stretch>
            <a:fillRect/>
          </a:stretch>
        </p:blipFill>
        <p:spPr>
          <a:xfrm>
            <a:off x="-401716" y="9668543"/>
            <a:ext cx="8836239" cy="4396597"/>
          </a:xfrm>
          <a:prstGeom prst="rect">
            <a:avLst/>
          </a:prstGeom>
          <a:ln w="12700">
            <a:miter lim="400000"/>
          </a:ln>
        </p:spPr>
      </p:pic>
      <p:sp>
        <p:nvSpPr>
          <p:cNvPr id="226" name="Market"/>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Marché</a:t>
            </a:r>
          </a:p>
        </p:txBody>
      </p:sp>
      <p:pic>
        <p:nvPicPr>
          <p:cNvPr id="227" name="Image" descr="Imag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28" name="Your Pitch Deck"/>
          <p:cNvSpPr txBox="1"/>
          <p:nvPr/>
        </p:nvSpPr>
        <p:spPr>
          <a:xfrm>
            <a:off x="735742" y="369919"/>
            <a:ext cx="2551744"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Votre pitch deck</a:t>
            </a:r>
          </a:p>
        </p:txBody>
      </p:sp>
      <p:sp>
        <p:nvSpPr>
          <p:cNvPr id="229" name="Who are you aiming to reach? A “target market” is a group of people that have characteristics in common. All services or products are directed to a distinct group, and yours should be highlighted in your pitch deck. How does your competitive landscape lo"/>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17244">
              <a:spcBef>
                <a:spcPts val="0"/>
              </a:spcBef>
              <a:defRPr sz="297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Quel public ciblez-vous? Un «marché cible» est un groupe de personnes qui ont des caractéristiques communes. Tous les services ou produits sont dirigés vers un groupe distinct; il convient de mettre en valeur le vôtre dans votre pitch deck. Comment se dessine votre paysage concurrentiel? Quelle opportunité de marché en découle? Comment votre entreprise peut-elle être performante dans ce contexte? En outre, quelle est la taille du marché potentiel pour les produits ou services que propose votre type d’entreprise?</a:t>
            </a:r>
          </a:p>
        </p:txBody>
      </p:sp>
      <p:sp>
        <p:nvSpPr>
          <p:cNvPr id="230" name="Market"/>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fr-CH"/>
              <a:t>Marché</a:t>
            </a:r>
          </a:p>
        </p:txBody>
      </p:sp>
      <p:sp>
        <p:nvSpPr>
          <p:cNvPr id="231" name="Identify your target market"/>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Identifier votre marché cible</a:t>
            </a:r>
          </a:p>
        </p:txBody>
      </p:sp>
      <p:sp>
        <p:nvSpPr>
          <p:cNvPr id="232" name="Line"/>
          <p:cNvSpPr/>
          <p:nvPr/>
        </p:nvSpPr>
        <p:spPr>
          <a:xfrm flipV="1">
            <a:off x="8148151" y="8498680"/>
            <a:ext cx="1" cy="3261400"/>
          </a:xfrm>
          <a:prstGeom prst="line">
            <a:avLst/>
          </a:prstGeom>
          <a:ln w="25400">
            <a:solidFill>
              <a:srgbClr val="003399"/>
            </a:solidFill>
            <a:miter lim="400000"/>
          </a:ln>
        </p:spPr>
        <p:txBody>
          <a:bodyPr lIns="45719" rIns="45719" anchor="ctr"/>
          <a:lstStyle/>
          <a:p>
            <a:endParaRPr/>
          </a:p>
        </p:txBody>
      </p:sp>
      <p:sp>
        <p:nvSpPr>
          <p:cNvPr id="233" name="Line"/>
          <p:cNvSpPr/>
          <p:nvPr/>
        </p:nvSpPr>
        <p:spPr>
          <a:xfrm flipV="1">
            <a:off x="16097466" y="8498680"/>
            <a:ext cx="1" cy="3261400"/>
          </a:xfrm>
          <a:prstGeom prst="line">
            <a:avLst/>
          </a:prstGeom>
          <a:ln w="25400">
            <a:solidFill>
              <a:srgbClr val="003399"/>
            </a:solidFill>
            <a:miter lim="400000"/>
          </a:ln>
        </p:spPr>
        <p:txBody>
          <a:bodyPr lIns="45719" rIns="45719" anchor="ctr"/>
          <a:lstStyle/>
          <a:p>
            <a:endParaRPr/>
          </a:p>
        </p:txBody>
      </p:sp>
      <p:sp>
        <p:nvSpPr>
          <p:cNvPr id="234" name="Market Location"/>
          <p:cNvSpPr txBox="1"/>
          <p:nvPr/>
        </p:nvSpPr>
        <p:spPr>
          <a:xfrm>
            <a:off x="2835815" y="8317645"/>
            <a:ext cx="2264400" cy="4277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sz="2400">
                <a:latin typeface="MetaPro-Bold" panose="020B0804030101020102" pitchFamily="34" charset="0"/>
              </a:rPr>
              <a:t>Marché d’implantation</a:t>
            </a:r>
          </a:p>
        </p:txBody>
      </p:sp>
      <p:sp>
        <p:nvSpPr>
          <p:cNvPr id="235" name="Market size"/>
          <p:cNvSpPr txBox="1"/>
          <p:nvPr/>
        </p:nvSpPr>
        <p:spPr>
          <a:xfrm>
            <a:off x="11385304" y="10058867"/>
            <a:ext cx="1660068" cy="4277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sz="2400">
                <a:latin typeface="MetaPro-Bold" panose="020B0804030101020102" pitchFamily="34" charset="0"/>
              </a:rPr>
              <a:t>Taille du marché</a:t>
            </a:r>
          </a:p>
        </p:txBody>
      </p:sp>
      <p:sp>
        <p:nvSpPr>
          <p:cNvPr id="236" name="Circle"/>
          <p:cNvSpPr/>
          <p:nvPr/>
        </p:nvSpPr>
        <p:spPr>
          <a:xfrm>
            <a:off x="4259726" y="11508671"/>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37" name="Circle"/>
          <p:cNvSpPr/>
          <p:nvPr/>
        </p:nvSpPr>
        <p:spPr>
          <a:xfrm>
            <a:off x="4539791" y="10449465"/>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38" name="Circle"/>
          <p:cNvSpPr/>
          <p:nvPr/>
        </p:nvSpPr>
        <p:spPr>
          <a:xfrm>
            <a:off x="3642686" y="10777073"/>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39" name="Circle"/>
          <p:cNvSpPr/>
          <p:nvPr/>
        </p:nvSpPr>
        <p:spPr>
          <a:xfrm>
            <a:off x="1999442" y="10681634"/>
            <a:ext cx="174968" cy="174967"/>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0" name="Circle"/>
          <p:cNvSpPr/>
          <p:nvPr/>
        </p:nvSpPr>
        <p:spPr>
          <a:xfrm>
            <a:off x="1759884" y="11334146"/>
            <a:ext cx="174968" cy="174968"/>
          </a:xfrm>
          <a:prstGeom prst="ellipse">
            <a:avLst/>
          </a:prstGeom>
          <a:solidFill>
            <a:srgbClr val="3D539C"/>
          </a:solidFill>
          <a:ln w="25400">
            <a:solidFill>
              <a:srgbClr val="FFFFFF"/>
            </a:solidFill>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1" name="What is the potential market size for products or services offered by your type business?"/>
          <p:cNvSpPr txBox="1"/>
          <p:nvPr/>
        </p:nvSpPr>
        <p:spPr>
          <a:xfrm>
            <a:off x="8825388" y="10603700"/>
            <a:ext cx="6551298" cy="11480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Quelle est la taille du marché potentiel pour les produits ou services que propose votre type d’entreprise?</a:t>
            </a:r>
          </a:p>
        </p:txBody>
      </p:sp>
      <p:grpSp>
        <p:nvGrpSpPr>
          <p:cNvPr id="245" name="Group"/>
          <p:cNvGrpSpPr/>
          <p:nvPr/>
        </p:nvGrpSpPr>
        <p:grpSpPr>
          <a:xfrm>
            <a:off x="16591715" y="7887488"/>
            <a:ext cx="7781175" cy="7781175"/>
            <a:chOff x="0" y="0"/>
            <a:chExt cx="7781173" cy="7781173"/>
          </a:xfrm>
        </p:grpSpPr>
        <p:sp>
          <p:nvSpPr>
            <p:cNvPr id="242" name="Circle"/>
            <p:cNvSpPr/>
            <p:nvPr/>
          </p:nvSpPr>
          <p:spPr>
            <a:xfrm>
              <a:off x="0" y="0"/>
              <a:ext cx="7781174" cy="7781174"/>
            </a:xfrm>
            <a:prstGeom prst="ellipse">
              <a:avLst/>
            </a:prstGeom>
            <a:solidFill>
              <a:srgbClr val="3D539C">
                <a:alpha val="40000"/>
              </a:srgbClr>
            </a:solidFill>
            <a:ln w="12700" cap="flat">
              <a:noFill/>
              <a:miter lim="400000"/>
            </a:ln>
            <a:effectLst/>
          </p:spPr>
          <p:txBody>
            <a:bodyPr wrap="square" lIns="50800" tIns="50800" rIns="50800" bIns="50800" numCol="1" anchor="ctr">
              <a:noAutofit/>
            </a:bodyP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3" name="Circle"/>
            <p:cNvSpPr/>
            <p:nvPr/>
          </p:nvSpPr>
          <p:spPr>
            <a:xfrm>
              <a:off x="1390596" y="1390597"/>
              <a:ext cx="4999980" cy="4999980"/>
            </a:xfrm>
            <a:prstGeom prst="ellipse">
              <a:avLst/>
            </a:prstGeom>
            <a:solidFill>
              <a:srgbClr val="3D539C">
                <a:alpha val="40000"/>
              </a:srgbClr>
            </a:solidFill>
            <a:ln w="12700" cap="flat">
              <a:noFill/>
              <a:miter lim="400000"/>
            </a:ln>
            <a:effectLst/>
          </p:spPr>
          <p:txBody>
            <a:bodyPr wrap="square" lIns="50800" tIns="50800" rIns="50800" bIns="50800" numCol="1" anchor="ctr">
              <a:noAutofit/>
            </a:bodyP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44" name="Circle"/>
            <p:cNvSpPr/>
            <p:nvPr/>
          </p:nvSpPr>
          <p:spPr>
            <a:xfrm>
              <a:off x="2813254" y="2813253"/>
              <a:ext cx="2154667" cy="2154667"/>
            </a:xfrm>
            <a:prstGeom prst="ellipse">
              <a:avLst/>
            </a:prstGeom>
            <a:solidFill>
              <a:srgbClr val="3D539C"/>
            </a:solidFill>
            <a:ln w="12700" cap="flat">
              <a:noFill/>
              <a:miter lim="400000"/>
            </a:ln>
            <a:effectLst/>
          </p:spPr>
          <p:txBody>
            <a:bodyPr wrap="square" lIns="50800" tIns="50800" rIns="50800" bIns="50800" numCol="1" anchor="ctr">
              <a:noAutofit/>
            </a:bodyP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grpSp>
      <p:sp>
        <p:nvSpPr>
          <p:cNvPr id="246" name="US 10%"/>
          <p:cNvSpPr txBox="1"/>
          <p:nvPr/>
        </p:nvSpPr>
        <p:spPr>
          <a:xfrm>
            <a:off x="19926383" y="11506172"/>
            <a:ext cx="1111841"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États-Unis 10 %</a:t>
            </a:r>
          </a:p>
        </p:txBody>
      </p:sp>
      <p:sp>
        <p:nvSpPr>
          <p:cNvPr id="247" name="EU 30%"/>
          <p:cNvSpPr txBox="1"/>
          <p:nvPr/>
        </p:nvSpPr>
        <p:spPr>
          <a:xfrm>
            <a:off x="19920771" y="9861598"/>
            <a:ext cx="1123062"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UE 30 %</a:t>
            </a:r>
          </a:p>
        </p:txBody>
      </p:sp>
      <p:sp>
        <p:nvSpPr>
          <p:cNvPr id="248" name="Market option 60%"/>
          <p:cNvSpPr txBox="1"/>
          <p:nvPr/>
        </p:nvSpPr>
        <p:spPr>
          <a:xfrm>
            <a:off x="19492093" y="8370493"/>
            <a:ext cx="1955020" cy="7663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p>
            <a:pPr defTabSz="825500">
              <a:spcBef>
                <a:spcPts val="0"/>
              </a:spcBef>
              <a:defRPr sz="3000">
                <a:solidFill>
                  <a:srgbClr val="FFFFFF"/>
                </a:solidFill>
                <a:latin typeface="Brandon Grotesque Light"/>
                <a:ea typeface="Brandon Grotesque Light"/>
                <a:cs typeface="Brandon Grotesque Light"/>
                <a:sym typeface="Brandon Grotesque Light"/>
              </a:defRPr>
            </a:pPr>
            <a:r>
              <a:rPr lang="fr-CH" sz="2400">
                <a:latin typeface="MetaOT-Normal" panose="02000503040000020004" pitchFamily="2" charset="77"/>
              </a:rPr>
              <a:t>Option de marché</a:t>
            </a:r>
            <a:br>
              <a:rPr lang="fr-CH" sz="2400">
                <a:latin typeface="MetaOT-Normal" panose="02000503040000020004" pitchFamily="2" charset="77"/>
              </a:rPr>
            </a:br>
            <a:r>
              <a:rPr lang="fr-CH" sz="2400">
                <a:latin typeface="MetaOT-Normal" panose="02000503040000020004" pitchFamily="2" charset="77"/>
              </a:rPr>
              <a:t>60 %</a:t>
            </a:r>
          </a:p>
        </p:txBody>
      </p:sp>
      <p:pic>
        <p:nvPicPr>
          <p:cNvPr id="249"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18900" y="8398543"/>
            <a:ext cx="1270000" cy="1270001"/>
          </a:xfrm>
          <a:prstGeom prst="rect">
            <a:avLst/>
          </a:prstGeom>
          <a:ln w="12700">
            <a:miter lim="400000"/>
          </a:ln>
        </p:spPr>
      </p:pic>
      <p:pic>
        <p:nvPicPr>
          <p:cNvPr id="250" name="Image" descr="Imag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2" name="a-group-examining-a-lightbulb-2022-01-14-18-21-01-utc.jpeg" descr="a-group-examining-a-lightbulb-2022-01-14-18-21-01-utc.jpe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5762310" y="6858000"/>
            <a:ext cx="8643460" cy="6891739"/>
          </a:xfrm>
          <a:prstGeom prst="rect">
            <a:avLst/>
          </a:prstGeom>
          <a:ln w="12700">
            <a:miter lim="400000"/>
          </a:ln>
        </p:spPr>
      </p:pic>
      <p:sp>
        <p:nvSpPr>
          <p:cNvPr id="253" name="Rectangle"/>
          <p:cNvSpPr/>
          <p:nvPr/>
        </p:nvSpPr>
        <p:spPr>
          <a:xfrm>
            <a:off x="15762310" y="6858000"/>
            <a:ext cx="8643461" cy="6891739"/>
          </a:xfrm>
          <a:prstGeom prst="rect">
            <a:avLst/>
          </a:prstGeom>
          <a:solidFill>
            <a:srgbClr val="002264">
              <a:alpha val="30000"/>
            </a:srgbClr>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54" name="Solution"/>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Solution</a:t>
            </a:r>
          </a:p>
        </p:txBody>
      </p:sp>
      <p:pic>
        <p:nvPicPr>
          <p:cNvPr id="255" name="Image" descr="Imag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56" name="Your Pitch Deck"/>
          <p:cNvSpPr txBox="1"/>
          <p:nvPr/>
        </p:nvSpPr>
        <p:spPr>
          <a:xfrm>
            <a:off x="735742" y="369919"/>
            <a:ext cx="2529972"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Votre pitch deck</a:t>
            </a:r>
          </a:p>
        </p:txBody>
      </p:sp>
      <p:sp>
        <p:nvSpPr>
          <p:cNvPr id="257" name="This slide should encompass the different manners your business solves the problems that your target market is facing. Go for a story or so-called narrative approach, as people tend to process this type of information best. Can you create empathy by incl"/>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fontScale="92500"/>
          </a:bodyPr>
          <a:lstStyle>
            <a:lvl1pPr defTabSz="817244">
              <a:spcBef>
                <a:spcPts val="0"/>
              </a:spcBef>
              <a:defRPr sz="297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Cette diapositive doit inclure les différentes manières dont votre entreprise résout les problèmes que rencontre votre marché cible. Racontez une histoire ou adoptez une approche narrative, car c’est généralement la meilleure manière de faire assimiler ce type d’information. Vous pouvez générer de l’empathie en incluant des histoires de clients qui utilisent votre produit ou service pour résoudre un problème et auxquelles il est possible de s’identifier. Ajoutez du contenu à votre diapositive avec des images supplémentaires du produit ou service en question, des photos, des captures d’écran ou une démo vidéo.</a:t>
            </a:r>
          </a:p>
        </p:txBody>
      </p:sp>
      <p:sp>
        <p:nvSpPr>
          <p:cNvPr id="258" name="Solution"/>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fr-CH"/>
              <a:t>Solution</a:t>
            </a:r>
          </a:p>
        </p:txBody>
      </p:sp>
      <p:sp>
        <p:nvSpPr>
          <p:cNvPr id="259" name="Define the solution you provide"/>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Définir la solution que vous apportez</a:t>
            </a:r>
          </a:p>
        </p:txBody>
      </p:sp>
      <p:sp>
        <p:nvSpPr>
          <p:cNvPr id="260" name="Solution statement"/>
          <p:cNvSpPr txBox="1"/>
          <p:nvPr/>
        </p:nvSpPr>
        <p:spPr>
          <a:xfrm>
            <a:off x="4795847" y="7924497"/>
            <a:ext cx="3317574" cy="5116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Pro-Bold" panose="020B0804030101020102" pitchFamily="34" charset="0"/>
              </a:rPr>
              <a:t>Déclaration de la solution</a:t>
            </a:r>
          </a:p>
        </p:txBody>
      </p:sp>
      <p:sp>
        <p:nvSpPr>
          <p:cNvPr id="261" name="Line"/>
          <p:cNvSpPr/>
          <p:nvPr/>
        </p:nvSpPr>
        <p:spPr>
          <a:xfrm>
            <a:off x="-158924" y="7097389"/>
            <a:ext cx="11901466" cy="1"/>
          </a:xfrm>
          <a:prstGeom prst="line">
            <a:avLst/>
          </a:prstGeom>
          <a:ln w="25400">
            <a:solidFill>
              <a:srgbClr val="003399"/>
            </a:solidFill>
            <a:miter lim="400000"/>
          </a:ln>
        </p:spPr>
        <p:txBody>
          <a:bodyPr lIns="45719" rIns="45719" anchor="ctr"/>
          <a:lstStyle/>
          <a:p>
            <a:endParaRPr/>
          </a:p>
        </p:txBody>
      </p:sp>
      <p:sp>
        <p:nvSpPr>
          <p:cNvPr id="262" name="The pitch deck needs to explain a solution to the problem the business’s target market faces.…"/>
          <p:cNvSpPr txBox="1"/>
          <p:nvPr/>
        </p:nvSpPr>
        <p:spPr>
          <a:xfrm>
            <a:off x="4824707" y="8796270"/>
            <a:ext cx="7320785" cy="41140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lang="fr-CH">
                <a:latin typeface="MetaOT-Normal" panose="02000503040000020004" pitchFamily="2" charset="77"/>
              </a:rPr>
              <a:t>Le pitch deck doit expliquer une solution au problème que le marché cible de l’entreprise rencontre.</a:t>
            </a: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endParaRPr>
              <a:latin typeface="MetaOT-Normal" panose="02000503040000020004" pitchFamily="2" charset="77"/>
            </a:endParaRP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lang="fr-CH">
                <a:latin typeface="MetaOT-Normal" panose="02000503040000020004" pitchFamily="2" charset="77"/>
              </a:rPr>
              <a:t>Déclaration A.</a:t>
            </a: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lang="fr-CH">
                <a:latin typeface="MetaOT-Normal" panose="02000503040000020004" pitchFamily="2" charset="77"/>
              </a:rPr>
              <a:t>Déclaration B.</a:t>
            </a:r>
          </a:p>
          <a:p>
            <a:pPr algn="l" defTabSz="825500">
              <a:spcBef>
                <a:spcPts val="0"/>
              </a:spcBef>
              <a:defRPr sz="3000">
                <a:solidFill>
                  <a:srgbClr val="001B51"/>
                </a:solidFill>
                <a:latin typeface="Brandon Grotesque Regular"/>
                <a:ea typeface="Brandon Grotesque Regular"/>
                <a:cs typeface="Brandon Grotesque Regular"/>
                <a:sym typeface="Brandon Grotesque Regular"/>
              </a:defRPr>
            </a:pPr>
            <a:r>
              <a:rPr lang="fr-CH">
                <a:latin typeface="MetaOT-Normal" panose="02000503040000020004" pitchFamily="2" charset="77"/>
              </a:rPr>
              <a:t>Déclaration C.</a:t>
            </a:r>
          </a:p>
        </p:txBody>
      </p:sp>
      <p:pic>
        <p:nvPicPr>
          <p:cNvPr id="263"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6755" y="7715815"/>
            <a:ext cx="928980" cy="928980"/>
          </a:xfrm>
          <a:prstGeom prst="rect">
            <a:avLst/>
          </a:prstGeom>
          <a:ln w="12700">
            <a:miter lim="400000"/>
          </a:ln>
        </p:spPr>
      </p:pic>
      <p:pic>
        <p:nvPicPr>
          <p:cNvPr id="264" name="Image" descr="Imag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Rectangle"/>
          <p:cNvSpPr/>
          <p:nvPr/>
        </p:nvSpPr>
        <p:spPr>
          <a:xfrm>
            <a:off x="-179876" y="7250176"/>
            <a:ext cx="25067420" cy="6912375"/>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267" name="Traction"/>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Traction</a:t>
            </a:r>
          </a:p>
        </p:txBody>
      </p:sp>
      <p:pic>
        <p:nvPicPr>
          <p:cNvPr id="268"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69" name="Your Pitch Deck"/>
          <p:cNvSpPr txBox="1"/>
          <p:nvPr/>
        </p:nvSpPr>
        <p:spPr>
          <a:xfrm>
            <a:off x="735742" y="369919"/>
            <a:ext cx="2268715"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Votre pitch deck</a:t>
            </a:r>
          </a:p>
        </p:txBody>
      </p:sp>
      <p:sp>
        <p:nvSpPr>
          <p:cNvPr id="270" name="This A part of almost every pitch deck is the traction. This slide validates the company’s business model by showing earl numbers, on any month-over-month growth through early sales and support. The objective is to be transparent and resolve potential co"/>
          <p:cNvSpPr txBox="1"/>
          <p:nvPr/>
        </p:nvSpPr>
        <p:spPr>
          <a:xfrm>
            <a:off x="4078130" y="3893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17244">
              <a:spcBef>
                <a:spcPts val="0"/>
              </a:spcBef>
              <a:defRPr sz="297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La traction fait partie de la section A de presque chaque pitch deck. Cette diapositive valide le modèle d’affaires de l’entreprise par des premiers chiffres ou toute croissance mensuelle grâce à des ventes ou un support précoces. L’objectif est de faire preuve de transparence et d’effacer les inquiétudes potentielles d’un investisseur prometteur. Cette diapositive peut, par exemple inclure un simple aperçu du nombre d’utilisateurs, du taux de revenu annuel et des marges bénéficiaires. Vous pouvez cependant détailler vos informations à souhait.</a:t>
            </a:r>
          </a:p>
        </p:txBody>
      </p:sp>
      <p:sp>
        <p:nvSpPr>
          <p:cNvPr id="271" name="Traction"/>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fr-CH"/>
              <a:t>Traction</a:t>
            </a:r>
          </a:p>
        </p:txBody>
      </p:sp>
      <p:sp>
        <p:nvSpPr>
          <p:cNvPr id="272" name="Validate your business model"/>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Valider votre modèle d’affaires</a:t>
            </a:r>
          </a:p>
        </p:txBody>
      </p:sp>
      <p:sp>
        <p:nvSpPr>
          <p:cNvPr id="273" name="Model feature"/>
          <p:cNvSpPr txBox="1"/>
          <p:nvPr/>
        </p:nvSpPr>
        <p:spPr>
          <a:xfrm>
            <a:off x="3924091" y="9905438"/>
            <a:ext cx="1945402"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Caractéristique du modèle</a:t>
            </a:r>
          </a:p>
        </p:txBody>
      </p:sp>
      <p:sp>
        <p:nvSpPr>
          <p:cNvPr id="274" name="Business model"/>
          <p:cNvSpPr txBox="1"/>
          <p:nvPr/>
        </p:nvSpPr>
        <p:spPr>
          <a:xfrm>
            <a:off x="6317705" y="7510450"/>
            <a:ext cx="11748590" cy="8660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FFFFFF"/>
                </a:solidFill>
                <a:latin typeface="Brandon Grotesque Medium"/>
                <a:ea typeface="Brandon Grotesque Medium"/>
                <a:cs typeface="Brandon Grotesque Medium"/>
                <a:sym typeface="Brandon Grotesque Medium"/>
              </a:defRPr>
            </a:lvl1pPr>
          </a:lstStyle>
          <a:p>
            <a:r>
              <a:rPr lang="fr-CH" sz="2400">
                <a:latin typeface="MetaOT-Normal" panose="02000503040000020004" pitchFamily="2" charset="77"/>
              </a:rPr>
              <a:t>Modèle d’affaires</a:t>
            </a:r>
          </a:p>
        </p:txBody>
      </p:sp>
      <p:sp>
        <p:nvSpPr>
          <p:cNvPr id="275" name="Outcome"/>
          <p:cNvSpPr txBox="1"/>
          <p:nvPr/>
        </p:nvSpPr>
        <p:spPr>
          <a:xfrm>
            <a:off x="11544708" y="9905438"/>
            <a:ext cx="1294583"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Résultat</a:t>
            </a:r>
          </a:p>
        </p:txBody>
      </p:sp>
      <p:sp>
        <p:nvSpPr>
          <p:cNvPr id="276" name="Model feature"/>
          <p:cNvSpPr txBox="1"/>
          <p:nvPr/>
        </p:nvSpPr>
        <p:spPr>
          <a:xfrm>
            <a:off x="18735690" y="9905438"/>
            <a:ext cx="1945402" cy="4339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Caractéristique du modèle</a:t>
            </a:r>
          </a:p>
        </p:txBody>
      </p:sp>
      <p:sp>
        <p:nvSpPr>
          <p:cNvPr id="277" name="Line"/>
          <p:cNvSpPr/>
          <p:nvPr/>
        </p:nvSpPr>
        <p:spPr>
          <a:xfrm>
            <a:off x="5648284" y="9166570"/>
            <a:ext cx="5792224" cy="1"/>
          </a:xfrm>
          <a:prstGeom prst="line">
            <a:avLst/>
          </a:prstGeom>
          <a:ln w="25400" cap="rnd">
            <a:solidFill>
              <a:srgbClr val="FFFFFF"/>
            </a:solidFill>
            <a:custDash>
              <a:ds d="100000" sp="200000"/>
            </a:custDash>
            <a:miter lim="400000"/>
          </a:ln>
        </p:spPr>
        <p:txBody>
          <a:bodyPr lIns="45719" rIns="45719" anchor="ctr"/>
          <a:lstStyle/>
          <a:p>
            <a:endParaRPr/>
          </a:p>
        </p:txBody>
      </p:sp>
      <p:sp>
        <p:nvSpPr>
          <p:cNvPr id="278" name="Line"/>
          <p:cNvSpPr/>
          <p:nvPr/>
        </p:nvSpPr>
        <p:spPr>
          <a:xfrm>
            <a:off x="12943492" y="9166570"/>
            <a:ext cx="5792224" cy="1"/>
          </a:xfrm>
          <a:prstGeom prst="line">
            <a:avLst/>
          </a:prstGeom>
          <a:ln w="25400" cap="rnd">
            <a:solidFill>
              <a:srgbClr val="FFFFFF"/>
            </a:solidFill>
            <a:custDash>
              <a:ds d="100000" sp="200000"/>
            </a:custDash>
            <a:miter lim="400000"/>
          </a:ln>
        </p:spPr>
        <p:txBody>
          <a:bodyPr lIns="45719" rIns="45719" anchor="ctr"/>
          <a:lstStyle/>
          <a:p>
            <a:endParaRPr/>
          </a:p>
        </p:txBody>
      </p:sp>
      <p:pic>
        <p:nvPicPr>
          <p:cNvPr id="279"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57000" y="8504690"/>
            <a:ext cx="1270000" cy="1270001"/>
          </a:xfrm>
          <a:prstGeom prst="rect">
            <a:avLst/>
          </a:prstGeom>
          <a:ln w="12700">
            <a:miter lim="400000"/>
          </a:ln>
        </p:spPr>
      </p:pic>
      <p:pic>
        <p:nvPicPr>
          <p:cNvPr id="280"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1791" y="8257544"/>
            <a:ext cx="1270001" cy="1270001"/>
          </a:xfrm>
          <a:prstGeom prst="rect">
            <a:avLst/>
          </a:prstGeom>
          <a:ln w="12700">
            <a:miter lim="400000"/>
          </a:ln>
        </p:spPr>
      </p:pic>
      <p:pic>
        <p:nvPicPr>
          <p:cNvPr id="281" name="Image" descr="Imag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42040" y="8257544"/>
            <a:ext cx="1270001" cy="1270001"/>
          </a:xfrm>
          <a:prstGeom prst="rect">
            <a:avLst/>
          </a:prstGeom>
          <a:ln w="12700">
            <a:miter lim="400000"/>
          </a:ln>
        </p:spPr>
      </p:pic>
      <p:grpSp>
        <p:nvGrpSpPr>
          <p:cNvPr id="284" name="Group"/>
          <p:cNvGrpSpPr/>
          <p:nvPr/>
        </p:nvGrpSpPr>
        <p:grpSpPr>
          <a:xfrm>
            <a:off x="7938916" y="11533955"/>
            <a:ext cx="8471821" cy="1308212"/>
            <a:chOff x="0" y="0"/>
            <a:chExt cx="8471820" cy="1308211"/>
          </a:xfrm>
        </p:grpSpPr>
        <p:sp>
          <p:nvSpPr>
            <p:cNvPr id="282" name="Line"/>
            <p:cNvSpPr/>
            <p:nvPr/>
          </p:nvSpPr>
          <p:spPr>
            <a:xfrm flipV="1">
              <a:off x="-1" y="0"/>
              <a:ext cx="2" cy="1308212"/>
            </a:xfrm>
            <a:prstGeom prst="line">
              <a:avLst/>
            </a:prstGeom>
            <a:noFill/>
            <a:ln w="25400" cap="flat">
              <a:solidFill>
                <a:srgbClr val="FFFFFF"/>
              </a:solidFill>
              <a:prstDash val="solid"/>
              <a:miter lim="400000"/>
            </a:ln>
            <a:effectLst/>
          </p:spPr>
          <p:txBody>
            <a:bodyPr wrap="square" lIns="45719" tIns="45719" rIns="45719" bIns="45719" numCol="1" anchor="ctr">
              <a:noAutofit/>
            </a:bodyPr>
            <a:lstStyle/>
            <a:p>
              <a:endParaRPr/>
            </a:p>
          </p:txBody>
        </p:sp>
        <p:sp>
          <p:nvSpPr>
            <p:cNvPr id="283" name="Line"/>
            <p:cNvSpPr/>
            <p:nvPr/>
          </p:nvSpPr>
          <p:spPr>
            <a:xfrm flipV="1">
              <a:off x="8471820" y="0"/>
              <a:ext cx="1" cy="1308212"/>
            </a:xfrm>
            <a:prstGeom prst="line">
              <a:avLst/>
            </a:prstGeom>
            <a:noFill/>
            <a:ln w="25400" cap="flat">
              <a:solidFill>
                <a:srgbClr val="FFFFFF"/>
              </a:solidFill>
              <a:prstDash val="solid"/>
              <a:miter lim="400000"/>
            </a:ln>
            <a:effectLst/>
          </p:spPr>
          <p:txBody>
            <a:bodyPr wrap="square" lIns="45719" tIns="45719" rIns="45719" bIns="45719" numCol="1" anchor="ctr">
              <a:noAutofit/>
            </a:bodyPr>
            <a:lstStyle/>
            <a:p>
              <a:endParaRPr/>
            </a:p>
          </p:txBody>
        </p:sp>
      </p:grpSp>
      <p:sp>
        <p:nvSpPr>
          <p:cNvPr id="285" name="$123"/>
          <p:cNvSpPr txBox="1"/>
          <p:nvPr/>
        </p:nvSpPr>
        <p:spPr>
          <a:xfrm>
            <a:off x="10031238" y="11158817"/>
            <a:ext cx="4287176"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defTabSz="825500">
              <a:lnSpc>
                <a:spcPct val="80000"/>
              </a:lnSpc>
              <a:spcBef>
                <a:spcPts val="0"/>
              </a:spcBef>
              <a:defRPr sz="4800">
                <a:solidFill>
                  <a:srgbClr val="FFFFFF"/>
                </a:solidFill>
                <a:latin typeface="MetaOT-Medium"/>
                <a:ea typeface="MetaOT-Medium"/>
                <a:cs typeface="MetaOT-Medium"/>
                <a:sym typeface="MetaOT-Medium"/>
              </a:defRPr>
            </a:lvl1pPr>
          </a:lstStyle>
          <a:p>
            <a:r>
              <a:rPr lang="fr-CH"/>
              <a:t>USD 123</a:t>
            </a:r>
          </a:p>
        </p:txBody>
      </p:sp>
      <p:sp>
        <p:nvSpPr>
          <p:cNvPr id="286" name="Annual revenue"/>
          <p:cNvSpPr txBox="1"/>
          <p:nvPr/>
        </p:nvSpPr>
        <p:spPr>
          <a:xfrm>
            <a:off x="10920390" y="12189874"/>
            <a:ext cx="2690799"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Revenu annuel</a:t>
            </a:r>
          </a:p>
        </p:txBody>
      </p:sp>
      <p:sp>
        <p:nvSpPr>
          <p:cNvPr id="287" name="123"/>
          <p:cNvSpPr txBox="1"/>
          <p:nvPr/>
        </p:nvSpPr>
        <p:spPr>
          <a:xfrm>
            <a:off x="1741343" y="11158817"/>
            <a:ext cx="4287177"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defTabSz="825500">
              <a:lnSpc>
                <a:spcPct val="80000"/>
              </a:lnSpc>
              <a:spcBef>
                <a:spcPts val="0"/>
              </a:spcBef>
              <a:defRPr sz="4800">
                <a:solidFill>
                  <a:srgbClr val="FFFFFF"/>
                </a:solidFill>
                <a:latin typeface="MetaOT-Medium"/>
                <a:ea typeface="MetaOT-Medium"/>
                <a:cs typeface="MetaOT-Medium"/>
                <a:sym typeface="MetaOT-Medium"/>
              </a:defRPr>
            </a:lvl1pPr>
          </a:lstStyle>
          <a:p>
            <a:r>
              <a:rPr lang="fr-CH"/>
              <a:t>123</a:t>
            </a:r>
          </a:p>
        </p:txBody>
      </p:sp>
      <p:sp>
        <p:nvSpPr>
          <p:cNvPr id="288" name="Number of users"/>
          <p:cNvSpPr txBox="1"/>
          <p:nvPr/>
        </p:nvSpPr>
        <p:spPr>
          <a:xfrm>
            <a:off x="2562368" y="12189875"/>
            <a:ext cx="2827055"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Nombre d’utilisateurs</a:t>
            </a:r>
          </a:p>
        </p:txBody>
      </p:sp>
      <p:sp>
        <p:nvSpPr>
          <p:cNvPr id="289" name="$123"/>
          <p:cNvSpPr txBox="1"/>
          <p:nvPr/>
        </p:nvSpPr>
        <p:spPr>
          <a:xfrm>
            <a:off x="18503059" y="11158817"/>
            <a:ext cx="4287177"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defTabSz="825500">
              <a:lnSpc>
                <a:spcPct val="80000"/>
              </a:lnSpc>
              <a:spcBef>
                <a:spcPts val="0"/>
              </a:spcBef>
              <a:defRPr sz="4800">
                <a:solidFill>
                  <a:srgbClr val="FFFFFF"/>
                </a:solidFill>
                <a:latin typeface="MetaOT-Medium"/>
                <a:ea typeface="MetaOT-Medium"/>
                <a:cs typeface="MetaOT-Medium"/>
                <a:sym typeface="MetaOT-Medium"/>
              </a:defRPr>
            </a:lvl1pPr>
          </a:lstStyle>
          <a:p>
            <a:r>
              <a:rPr lang="fr-CH"/>
              <a:t>USD 123</a:t>
            </a:r>
          </a:p>
        </p:txBody>
      </p:sp>
      <p:sp>
        <p:nvSpPr>
          <p:cNvPr id="290" name="Profit margins"/>
          <p:cNvSpPr txBox="1"/>
          <p:nvPr/>
        </p:nvSpPr>
        <p:spPr>
          <a:xfrm>
            <a:off x="19530872" y="12189875"/>
            <a:ext cx="2413479"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fr-CH">
                <a:latin typeface="MetaOT-Normal" panose="02000503040000020004" pitchFamily="2" charset="77"/>
              </a:rPr>
              <a:t>Marges bénéficiaires</a:t>
            </a:r>
          </a:p>
        </p:txBody>
      </p:sp>
      <p:sp>
        <p:nvSpPr>
          <p:cNvPr id="291" name="Line"/>
          <p:cNvSpPr/>
          <p:nvPr/>
        </p:nvSpPr>
        <p:spPr>
          <a:xfrm flipV="1">
            <a:off x="5672974" y="7997607"/>
            <a:ext cx="5180037" cy="701826"/>
          </a:xfrm>
          <a:prstGeom prst="line">
            <a:avLst/>
          </a:prstGeom>
          <a:ln w="25400" cap="rnd">
            <a:solidFill>
              <a:srgbClr val="FFFFFF"/>
            </a:solidFill>
            <a:custDash>
              <a:ds d="100000" sp="200000"/>
            </a:custDash>
            <a:miter lim="400000"/>
          </a:ln>
        </p:spPr>
        <p:txBody>
          <a:bodyPr lIns="45719" rIns="45719" anchor="ctr"/>
          <a:lstStyle/>
          <a:p>
            <a:endParaRPr/>
          </a:p>
        </p:txBody>
      </p:sp>
      <p:sp>
        <p:nvSpPr>
          <p:cNvPr id="292" name="Line"/>
          <p:cNvSpPr/>
          <p:nvPr/>
        </p:nvSpPr>
        <p:spPr>
          <a:xfrm>
            <a:off x="13438224" y="8002512"/>
            <a:ext cx="5273402" cy="703877"/>
          </a:xfrm>
          <a:prstGeom prst="line">
            <a:avLst/>
          </a:prstGeom>
          <a:ln w="25400" cap="rnd">
            <a:solidFill>
              <a:srgbClr val="FFFFFF"/>
            </a:solidFill>
            <a:custDash>
              <a:ds d="100000" sp="200000"/>
            </a:custDash>
            <a:miter lim="400000"/>
          </a:ln>
        </p:spPr>
        <p:txBody>
          <a:bodyPr lIns="45719" rIns="45719" anchor="ctr"/>
          <a:lstStyle/>
          <a:p>
            <a:endParaRPr/>
          </a:p>
        </p:txBody>
      </p:sp>
      <p:pic>
        <p:nvPicPr>
          <p:cNvPr id="293" name="Image" descr="Imag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Marketing"/>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Marketing</a:t>
            </a:r>
          </a:p>
        </p:txBody>
      </p:sp>
      <p:pic>
        <p:nvPicPr>
          <p:cNvPr id="296"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297" name="Your Pitch Deck"/>
          <p:cNvSpPr txBox="1"/>
          <p:nvPr/>
        </p:nvSpPr>
        <p:spPr>
          <a:xfrm>
            <a:off x="735742" y="369919"/>
            <a:ext cx="2355801"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001B51"/>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Votre pitch deck</a:t>
            </a:r>
          </a:p>
        </p:txBody>
      </p:sp>
      <p:sp>
        <p:nvSpPr>
          <p:cNvPr id="298" name="For investors to get a better understanding of the market size and how you as a business differentiate yourself from competitors, this slide is important. Share here how you aim to advertise and sell your product or service to the market."/>
          <p:cNvSpPr txBox="1"/>
          <p:nvPr/>
        </p:nvSpPr>
        <p:spPr>
          <a:xfrm>
            <a:off x="4240683" y="4020313"/>
            <a:ext cx="15902634"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Cette diapositive est importante et doit permettre aux investisseurs de mieux comprendre la taille du marché et la manière dont votre entreprise se distingue des concurrents. Partagez ici la manière dont vous souhaitez promouvoir et vendre votre produit ou service sur le marché.</a:t>
            </a:r>
          </a:p>
        </p:txBody>
      </p:sp>
      <p:sp>
        <p:nvSpPr>
          <p:cNvPr id="299" name="Marketing &amp; sales strategy"/>
          <p:cNvSpPr txBox="1"/>
          <p:nvPr/>
        </p:nvSpPr>
        <p:spPr>
          <a:xfrm>
            <a:off x="2219233" y="2319109"/>
            <a:ext cx="20269201" cy="18586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001B51"/>
                </a:solidFill>
                <a:latin typeface="MetaOT-Medium"/>
                <a:ea typeface="MetaOT-Medium"/>
                <a:cs typeface="MetaOT-Medium"/>
                <a:sym typeface="MetaOT-Medium"/>
              </a:defRPr>
            </a:lvl1pPr>
          </a:lstStyle>
          <a:p>
            <a:r>
              <a:rPr lang="fr-CH"/>
              <a:t>Marketing et stratégie de vente </a:t>
            </a:r>
          </a:p>
        </p:txBody>
      </p:sp>
      <p:sp>
        <p:nvSpPr>
          <p:cNvPr id="300" name="Stand out from your competitors"/>
          <p:cNvSpPr txBox="1"/>
          <p:nvPr/>
        </p:nvSpPr>
        <p:spPr>
          <a:xfrm>
            <a:off x="4078130" y="1045655"/>
            <a:ext cx="16227740" cy="171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Vous distinguer de vos concurrents</a:t>
            </a:r>
          </a:p>
        </p:txBody>
      </p:sp>
      <p:sp>
        <p:nvSpPr>
          <p:cNvPr id="301" name="Line"/>
          <p:cNvSpPr/>
          <p:nvPr/>
        </p:nvSpPr>
        <p:spPr>
          <a:xfrm flipV="1">
            <a:off x="7865126" y="8498680"/>
            <a:ext cx="1" cy="3261400"/>
          </a:xfrm>
          <a:prstGeom prst="line">
            <a:avLst/>
          </a:prstGeom>
          <a:ln w="25400">
            <a:solidFill>
              <a:srgbClr val="003399"/>
            </a:solidFill>
            <a:miter lim="400000"/>
          </a:ln>
        </p:spPr>
        <p:txBody>
          <a:bodyPr lIns="45719" rIns="45719" anchor="ctr"/>
          <a:lstStyle/>
          <a:p>
            <a:endParaRPr/>
          </a:p>
        </p:txBody>
      </p:sp>
      <p:sp>
        <p:nvSpPr>
          <p:cNvPr id="302" name="Line"/>
          <p:cNvSpPr/>
          <p:nvPr/>
        </p:nvSpPr>
        <p:spPr>
          <a:xfrm flipV="1">
            <a:off x="16336947" y="8498680"/>
            <a:ext cx="1" cy="3261400"/>
          </a:xfrm>
          <a:prstGeom prst="line">
            <a:avLst/>
          </a:prstGeom>
          <a:ln w="25400">
            <a:solidFill>
              <a:srgbClr val="003399"/>
            </a:solidFill>
            <a:miter lim="400000"/>
          </a:ln>
        </p:spPr>
        <p:txBody>
          <a:bodyPr lIns="45719" rIns="45719" anchor="ctr"/>
          <a:lstStyle/>
          <a:p>
            <a:endParaRPr/>
          </a:p>
        </p:txBody>
      </p:sp>
      <p:sp>
        <p:nvSpPr>
          <p:cNvPr id="303" name="Marketing location"/>
          <p:cNvSpPr txBox="1"/>
          <p:nvPr/>
        </p:nvSpPr>
        <p:spPr>
          <a:xfrm>
            <a:off x="18849559" y="10156097"/>
            <a:ext cx="3264674" cy="5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Pro-Bold" panose="020B0804030101020102" pitchFamily="34" charset="0"/>
              </a:rPr>
              <a:t>Endroit pour le marketing</a:t>
            </a:r>
          </a:p>
        </p:txBody>
      </p:sp>
      <p:sp>
        <p:nvSpPr>
          <p:cNvPr id="304" name="Online | Offline | Where"/>
          <p:cNvSpPr txBox="1"/>
          <p:nvPr/>
        </p:nvSpPr>
        <p:spPr>
          <a:xfrm>
            <a:off x="18645977" y="10920900"/>
            <a:ext cx="3671837" cy="458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Online | Offline | Où</a:t>
            </a:r>
          </a:p>
        </p:txBody>
      </p:sp>
      <p:grpSp>
        <p:nvGrpSpPr>
          <p:cNvPr id="308" name="Group"/>
          <p:cNvGrpSpPr/>
          <p:nvPr/>
        </p:nvGrpSpPr>
        <p:grpSpPr>
          <a:xfrm>
            <a:off x="9250819" y="8423131"/>
            <a:ext cx="5882363" cy="3212166"/>
            <a:chOff x="0" y="0"/>
            <a:chExt cx="5882361" cy="3212164"/>
          </a:xfrm>
        </p:grpSpPr>
        <p:sp>
          <p:nvSpPr>
            <p:cNvPr id="305" name="Strategy"/>
            <p:cNvSpPr txBox="1"/>
            <p:nvPr/>
          </p:nvSpPr>
          <p:spPr>
            <a:xfrm>
              <a:off x="2171260" y="1497614"/>
              <a:ext cx="1539842" cy="5116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Pro-Bold" panose="020B0804030101020102" pitchFamily="34" charset="0"/>
                </a:rPr>
                <a:t>Stratégie</a:t>
              </a:r>
            </a:p>
          </p:txBody>
        </p:sp>
        <p:pic>
          <p:nvPicPr>
            <p:cNvPr id="306" name="Image" descr="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6180" y="0"/>
              <a:ext cx="1270001" cy="1270000"/>
            </a:xfrm>
            <a:prstGeom prst="rect">
              <a:avLst/>
            </a:prstGeom>
            <a:ln w="12700" cap="flat">
              <a:noFill/>
              <a:miter lim="400000"/>
            </a:ln>
            <a:effectLst/>
          </p:spPr>
        </p:pic>
        <p:sp>
          <p:nvSpPr>
            <p:cNvPr id="307" name="It’s important to detail how the product will be advertised and sold to its market."/>
            <p:cNvSpPr txBox="1"/>
            <p:nvPr/>
          </p:nvSpPr>
          <p:spPr>
            <a:xfrm>
              <a:off x="0" y="2064160"/>
              <a:ext cx="5882361" cy="114800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Il est important de détailler la manière dont le produit sera promu et commercialisé sur son marché. </a:t>
              </a:r>
            </a:p>
          </p:txBody>
        </p:sp>
      </p:grpSp>
      <p:pic>
        <p:nvPicPr>
          <p:cNvPr id="309" name="Image" descr="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78974" y="8772301"/>
            <a:ext cx="1005841" cy="1005841"/>
          </a:xfrm>
          <a:prstGeom prst="rect">
            <a:avLst/>
          </a:prstGeom>
          <a:ln w="12700">
            <a:miter lim="400000"/>
          </a:ln>
        </p:spPr>
      </p:pic>
      <p:grpSp>
        <p:nvGrpSpPr>
          <p:cNvPr id="313" name="Group"/>
          <p:cNvGrpSpPr/>
          <p:nvPr/>
        </p:nvGrpSpPr>
        <p:grpSpPr>
          <a:xfrm>
            <a:off x="1725906" y="8525501"/>
            <a:ext cx="4920576" cy="2866686"/>
            <a:chOff x="-167049" y="0"/>
            <a:chExt cx="4920575" cy="2866684"/>
          </a:xfrm>
        </p:grpSpPr>
        <p:sp>
          <p:nvSpPr>
            <p:cNvPr id="310" name="Target audience"/>
            <p:cNvSpPr txBox="1"/>
            <p:nvPr/>
          </p:nvSpPr>
          <p:spPr>
            <a:xfrm>
              <a:off x="901353" y="1634476"/>
              <a:ext cx="2783772" cy="51161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spcBef>
                  <a:spcPts val="0"/>
                </a:spcBef>
                <a:defRPr sz="3000">
                  <a:solidFill>
                    <a:srgbClr val="001B51"/>
                  </a:solidFill>
                  <a:latin typeface="Brandon Grotesque Light"/>
                  <a:ea typeface="Brandon Grotesque Light"/>
                  <a:cs typeface="Brandon Grotesque Light"/>
                  <a:sym typeface="Brandon Grotesque Light"/>
                </a:defRPr>
              </a:lvl1pPr>
            </a:lstStyle>
            <a:p>
              <a:r>
                <a:rPr lang="fr-CH">
                  <a:latin typeface="MetaPro-Bold" panose="020B0804030101020102" pitchFamily="34" charset="0"/>
                </a:rPr>
                <a:t>Public cible</a:t>
              </a:r>
            </a:p>
          </p:txBody>
        </p:sp>
        <p:sp>
          <p:nvSpPr>
            <p:cNvPr id="311" name="Who | Where | Age | Occupation"/>
            <p:cNvSpPr txBox="1"/>
            <p:nvPr/>
          </p:nvSpPr>
          <p:spPr>
            <a:xfrm>
              <a:off x="-167049" y="2408099"/>
              <a:ext cx="4920575" cy="4585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defTabSz="825500">
                <a:lnSpc>
                  <a:spcPct val="80000"/>
                </a:lnSpc>
                <a:spcBef>
                  <a:spcPts val="0"/>
                </a:spcBef>
                <a:defRPr sz="2800">
                  <a:solidFill>
                    <a:srgbClr val="001B51"/>
                  </a:solidFill>
                  <a:latin typeface="Brandon Grotesque Regular"/>
                  <a:ea typeface="Brandon Grotesque Regular"/>
                  <a:cs typeface="Brandon Grotesque Regular"/>
                  <a:sym typeface="Brandon Grotesque Regular"/>
                </a:defRPr>
              </a:lvl1pPr>
            </a:lstStyle>
            <a:p>
              <a:r>
                <a:rPr lang="fr-CH">
                  <a:latin typeface="MetaOT-Normal" panose="02000503040000020004" pitchFamily="2" charset="77"/>
                </a:rPr>
                <a:t>Qui | Où | Âge | Profession</a:t>
              </a:r>
            </a:p>
          </p:txBody>
        </p:sp>
        <p:pic>
          <p:nvPicPr>
            <p:cNvPr id="312" name="Image" descr="Image"/>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0562" y="0"/>
              <a:ext cx="1499442" cy="1499442"/>
            </a:xfrm>
            <a:prstGeom prst="rect">
              <a:avLst/>
            </a:prstGeom>
            <a:ln w="12700" cap="flat">
              <a:noFill/>
              <a:miter lim="400000"/>
            </a:ln>
            <a:effectLst/>
          </p:spPr>
        </p:pic>
      </p:grpSp>
      <p:pic>
        <p:nvPicPr>
          <p:cNvPr id="314" name="Image" descr="Imag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319688" y="367196"/>
            <a:ext cx="628890" cy="628891"/>
          </a:xfrm>
          <a:prstGeom prst="rect">
            <a:avLst/>
          </a:pr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Rectangle"/>
          <p:cNvSpPr/>
          <p:nvPr/>
        </p:nvSpPr>
        <p:spPr>
          <a:xfrm>
            <a:off x="-106943" y="-246032"/>
            <a:ext cx="25067420" cy="7507406"/>
          </a:xfrm>
          <a:prstGeom prst="rect">
            <a:avLst/>
          </a:prstGeom>
          <a:solidFill>
            <a:srgbClr val="001B51"/>
          </a:solidFill>
          <a:ln w="12700">
            <a:miter lim="400000"/>
          </a:ln>
        </p:spPr>
        <p:txBody>
          <a:bodyPr lIns="50800" tIns="50800" rIns="50800" bIns="50800" anchor="ctr"/>
          <a:lstStyle/>
          <a:p>
            <a:pPr defTabSz="415431">
              <a:lnSpc>
                <a:spcPct val="120000"/>
              </a:lnSpc>
              <a:spcBef>
                <a:spcPts val="0"/>
              </a:spcBef>
              <a:defRPr sz="3000" spc="-59">
                <a:solidFill>
                  <a:srgbClr val="FFFFFF"/>
                </a:solidFill>
                <a:latin typeface="Canela Deck Bold"/>
                <a:ea typeface="Canela Deck Bold"/>
                <a:cs typeface="Canela Deck Bold"/>
                <a:sym typeface="Canela Deck Bold"/>
              </a:defRPr>
            </a:pPr>
            <a:endParaRPr/>
          </a:p>
        </p:txBody>
      </p:sp>
      <p:sp>
        <p:nvSpPr>
          <p:cNvPr id="317" name="Competition"/>
          <p:cNvSpPr txBox="1">
            <a:spLocks noGrp="1"/>
          </p:cNvSpPr>
          <p:nvPr>
            <p:ph type="title" idx="4294967295"/>
          </p:nvPr>
        </p:nvSpPr>
        <p:spPr>
          <a:xfrm>
            <a:off x="18946907" y="369919"/>
            <a:ext cx="1853169" cy="614795"/>
          </a:xfrm>
          <a:prstGeom prst="rect">
            <a:avLst/>
          </a:prstGeom>
        </p:spPr>
        <p:txBody>
          <a:bodyPr anchor="t"/>
          <a:lstStyle>
            <a:lvl1pPr marL="320204" indent="-320204" algn="l" defTabSz="355600">
              <a:defRPr sz="2200">
                <a:solidFill>
                  <a:srgbClr val="FFFFFF"/>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Concurrence</a:t>
            </a:r>
          </a:p>
        </p:txBody>
      </p:sp>
      <p:pic>
        <p:nvPicPr>
          <p:cNvPr id="318" name="Image" descr="Im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1061" y="369919"/>
            <a:ext cx="614795" cy="614795"/>
          </a:xfrm>
          <a:prstGeom prst="rect">
            <a:avLst/>
          </a:prstGeom>
          <a:ln w="12700">
            <a:miter lim="400000"/>
          </a:ln>
        </p:spPr>
      </p:pic>
      <p:sp>
        <p:nvSpPr>
          <p:cNvPr id="319" name="Your Pitch Deck"/>
          <p:cNvSpPr txBox="1"/>
          <p:nvPr/>
        </p:nvSpPr>
        <p:spPr>
          <a:xfrm>
            <a:off x="735742" y="369919"/>
            <a:ext cx="2486429" cy="6147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310598" indent="-310598" algn="l" defTabSz="344931">
              <a:lnSpc>
                <a:spcPct val="80000"/>
              </a:lnSpc>
              <a:spcBef>
                <a:spcPts val="0"/>
              </a:spcBef>
              <a:defRPr sz="2134">
                <a:solidFill>
                  <a:srgbClr val="FFFFFF"/>
                </a:solidFill>
                <a:latin typeface="Brandon Grotesque Bold"/>
                <a:ea typeface="Brandon Grotesque Bold"/>
                <a:cs typeface="Brandon Grotesque Bold"/>
                <a:sym typeface="Brandon Grotesque Bold"/>
              </a:defRPr>
            </a:lvl1pPr>
          </a:lstStyle>
          <a:p>
            <a:r>
              <a:rPr lang="fr-CH">
                <a:latin typeface="MetaOT-Normal" panose="02000503040000020004" pitchFamily="2" charset="77"/>
              </a:rPr>
              <a:t>Votre pitch deck</a:t>
            </a:r>
          </a:p>
        </p:txBody>
      </p:sp>
      <p:sp>
        <p:nvSpPr>
          <p:cNvPr id="320" name="What sets your product or service apart from other entities or alternatives the specific market you are acting? Take this information from your competitive analysis."/>
          <p:cNvSpPr txBox="1"/>
          <p:nvPr/>
        </p:nvSpPr>
        <p:spPr>
          <a:xfrm>
            <a:off x="4078130" y="4020313"/>
            <a:ext cx="16227740" cy="26059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pPr defTabSz="825500">
              <a:spcBef>
                <a:spcPts val="0"/>
              </a:spcBef>
              <a:defRPr sz="3000">
                <a:solidFill>
                  <a:srgbClr val="FFFFFF"/>
                </a:solidFill>
                <a:latin typeface="Brandon Grotesque Regular"/>
                <a:ea typeface="Brandon Grotesque Regular"/>
                <a:cs typeface="Brandon Grotesque Regular"/>
                <a:sym typeface="Brandon Grotesque Regular"/>
              </a:defRPr>
            </a:pPr>
            <a:r>
              <a:rPr lang="fr-CH">
                <a:latin typeface="MetaOT-Normal" panose="02000503040000020004" pitchFamily="2" charset="77"/>
              </a:rPr>
              <a:t>Qu’est-ce qui distingue votre produit ou service d’autres entités ou alternatives sur le marché spécifique que vous prospectez? Puisez cette information dans votre analyse concurrentielle.</a:t>
            </a:r>
          </a:p>
        </p:txBody>
      </p:sp>
      <p:sp>
        <p:nvSpPr>
          <p:cNvPr id="321" name="Competition"/>
          <p:cNvSpPr txBox="1"/>
          <p:nvPr/>
        </p:nvSpPr>
        <p:spPr>
          <a:xfrm>
            <a:off x="2219233" y="1047868"/>
            <a:ext cx="20269201" cy="31298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defTabSz="825500">
              <a:lnSpc>
                <a:spcPct val="80000"/>
              </a:lnSpc>
              <a:spcBef>
                <a:spcPts val="0"/>
              </a:spcBef>
              <a:defRPr sz="10000">
                <a:solidFill>
                  <a:srgbClr val="FFFFFF"/>
                </a:solidFill>
                <a:latin typeface="MetaOT-Medium"/>
                <a:ea typeface="MetaOT-Medium"/>
                <a:cs typeface="MetaOT-Medium"/>
                <a:sym typeface="MetaOT-Medium"/>
              </a:defRPr>
            </a:lvl1pPr>
          </a:lstStyle>
          <a:p>
            <a:r>
              <a:rPr lang="fr-CH"/>
              <a:t>Concurrence</a:t>
            </a:r>
          </a:p>
        </p:txBody>
      </p:sp>
      <p:sp>
        <p:nvSpPr>
          <p:cNvPr id="322" name="Your unique positioning"/>
          <p:cNvSpPr txBox="1"/>
          <p:nvPr/>
        </p:nvSpPr>
        <p:spPr>
          <a:xfrm>
            <a:off x="4078130" y="1047353"/>
            <a:ext cx="16227740" cy="17100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825500">
              <a:spcBef>
                <a:spcPts val="0"/>
              </a:spcBef>
              <a:defRPr sz="3000">
                <a:solidFill>
                  <a:srgbClr val="FFFFFF"/>
                </a:solidFill>
                <a:latin typeface="Brandon Grotesque Light"/>
                <a:ea typeface="Brandon Grotesque Light"/>
                <a:cs typeface="Brandon Grotesque Light"/>
                <a:sym typeface="Brandon Grotesque Light"/>
              </a:defRPr>
            </a:lvl1pPr>
          </a:lstStyle>
          <a:p>
            <a:r>
              <a:rPr lang="fr-CH" sz="2400">
                <a:latin typeface="MetaOT-Normal" panose="02000503040000020004" pitchFamily="2" charset="77"/>
              </a:rPr>
              <a:t>Votre positionnement unique</a:t>
            </a:r>
          </a:p>
        </p:txBody>
      </p:sp>
      <p:pic>
        <p:nvPicPr>
          <p:cNvPr id="323" name="Logo examples.png" descr="Logo examples.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580894" y="7443615"/>
            <a:ext cx="19691893" cy="5272263"/>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29_Lookbook">
  <a:themeElements>
    <a:clrScheme name="29_Lookbook">
      <a:dk1>
        <a:srgbClr val="000000"/>
      </a:dk1>
      <a:lt1>
        <a:srgbClr val="F6F7F2"/>
      </a:lt1>
      <a:dk2>
        <a:srgbClr val="5E5E5E"/>
      </a:dk2>
      <a:lt2>
        <a:srgbClr val="D5D5D5"/>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Canela Bold"/>
        <a:ea typeface="Canela Bold"/>
        <a:cs typeface="Canela Bold"/>
      </a:majorFont>
      <a:minorFont>
        <a:latin typeface="Canela Bold"/>
        <a:ea typeface="Canela Bold"/>
        <a:cs typeface="Canela Bold"/>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15431" rtl="0" fontAlgn="auto" latinLnBrk="0" hangingPunct="0">
          <a:lnSpc>
            <a:spcPct val="120000"/>
          </a:lnSpc>
          <a:spcBef>
            <a:spcPts val="0"/>
          </a:spcBef>
          <a:spcAft>
            <a:spcPts val="0"/>
          </a:spcAft>
          <a:buClrTx/>
          <a:buSzTx/>
          <a:buFontTx/>
          <a:buNone/>
          <a:tabLst/>
          <a:defRPr kumimoji="0" sz="3000" b="0" i="0" u="none" strike="noStrike" cap="none" spc="-59" normalizeH="0" baseline="0">
            <a:ln>
              <a:noFill/>
            </a:ln>
            <a:solidFill>
              <a:srgbClr val="FFFFFF"/>
            </a:solidFill>
            <a:effectLst/>
            <a:uFillTx/>
            <a:latin typeface="Canela Deck Bold"/>
            <a:ea typeface="Canela Deck Bold"/>
            <a:cs typeface="Canela Deck Bold"/>
            <a:sym typeface="Canela Deck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9_Lookbook">
  <a:themeElements>
    <a:clrScheme name="29_Lookbook">
      <a:dk1>
        <a:srgbClr val="000000"/>
      </a:dk1>
      <a:lt1>
        <a:srgbClr val="FFFFFF"/>
      </a:lt1>
      <a:dk2>
        <a:srgbClr val="5E5E5E"/>
      </a:dk2>
      <a:lt2>
        <a:srgbClr val="D5D5D5"/>
      </a:lt2>
      <a:accent1>
        <a:srgbClr val="B9CAD3"/>
      </a:accent1>
      <a:accent2>
        <a:srgbClr val="8CBAD7"/>
      </a:accent2>
      <a:accent3>
        <a:srgbClr val="B5AFC4"/>
      </a:accent3>
      <a:accent4>
        <a:srgbClr val="E8A6B1"/>
      </a:accent4>
      <a:accent5>
        <a:srgbClr val="FF8A6E"/>
      </a:accent5>
      <a:accent6>
        <a:srgbClr val="E2CF91"/>
      </a:accent6>
      <a:hlink>
        <a:srgbClr val="0000FF"/>
      </a:hlink>
      <a:folHlink>
        <a:srgbClr val="FF00FF"/>
      </a:folHlink>
    </a:clrScheme>
    <a:fontScheme name="29_Lookbook">
      <a:majorFont>
        <a:latin typeface="Canela Bold"/>
        <a:ea typeface="Canela Bold"/>
        <a:cs typeface="Canela Bold"/>
      </a:majorFont>
      <a:minorFont>
        <a:latin typeface="Canela Bold"/>
        <a:ea typeface="Canela Bold"/>
        <a:cs typeface="Canela Bold"/>
      </a:minorFont>
    </a:fontScheme>
    <a:fmtScheme name="29_Lookboo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415431" rtl="0" fontAlgn="auto" latinLnBrk="0" hangingPunct="0">
          <a:lnSpc>
            <a:spcPct val="120000"/>
          </a:lnSpc>
          <a:spcBef>
            <a:spcPts val="0"/>
          </a:spcBef>
          <a:spcAft>
            <a:spcPts val="0"/>
          </a:spcAft>
          <a:buClrTx/>
          <a:buSzTx/>
          <a:buFontTx/>
          <a:buNone/>
          <a:tabLst/>
          <a:defRPr kumimoji="0" sz="3000" b="0" i="0" u="none" strike="noStrike" cap="none" spc="-59" normalizeH="0" baseline="0">
            <a:ln>
              <a:noFill/>
            </a:ln>
            <a:solidFill>
              <a:srgbClr val="FFFFFF"/>
            </a:solidFill>
            <a:effectLst/>
            <a:uFillTx/>
            <a:latin typeface="Canela Deck Bold"/>
            <a:ea typeface="Canela Deck Bold"/>
            <a:cs typeface="Canela Deck Bold"/>
            <a:sym typeface="Canela Deck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ctr">
        <a:spAutoFit/>
      </a:bodyPr>
      <a:lstStyle>
        <a:defPPr marL="0" marR="0" indent="0" algn="ctr" defTabSz="355600" rtl="0" fontAlgn="auto" latinLnBrk="0" hangingPunct="0">
          <a:lnSpc>
            <a:spcPct val="90000"/>
          </a:lnSpc>
          <a:spcBef>
            <a:spcPts val="4500"/>
          </a:spcBef>
          <a:spcAft>
            <a:spcPts val="0"/>
          </a:spcAft>
          <a:buClrTx/>
          <a:buSzTx/>
          <a:buFontTx/>
          <a:buNone/>
          <a:tabLst/>
          <a:defRPr kumimoji="0" sz="2900" b="0" i="0" u="none" strike="noStrike" cap="none" spc="0" normalizeH="0" baseline="0">
            <a:ln>
              <a:noFill/>
            </a:ln>
            <a:solidFill>
              <a:srgbClr val="000000"/>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15173B069A96C149BBC3B017ED4235D6" ma:contentTypeVersion="23" ma:contentTypeDescription="Ein neues Dokument erstellen." ma:contentTypeScope="" ma:versionID="82c731a9352999d2dabe5d5d13c4a4c7">
  <xsd:schema xmlns:xsd="http://www.w3.org/2001/XMLSchema" xmlns:xs="http://www.w3.org/2001/XMLSchema" xmlns:p="http://schemas.microsoft.com/office/2006/metadata/properties" xmlns:ns2="6708af38-8017-4f71-8074-7321a93d2ecb" xmlns:ns3="2b0318e0-5507-4d41-96ed-c005bf227d30" targetNamespace="http://schemas.microsoft.com/office/2006/metadata/properties" ma:root="true" ma:fieldsID="fd549c670cac3cf33fa5c92fc6651490" ns2:_="" ns3:_="">
    <xsd:import namespace="6708af38-8017-4f71-8074-7321a93d2ecb"/>
    <xsd:import namespace="2b0318e0-5507-4d41-96ed-c005bf227d3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Klassifizierung"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08af38-8017-4f71-8074-7321a93d2e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Klassifizierung" ma:index="20" nillable="true" ma:displayName="Klassifizierung" ma:description="Dokumente, die nicht vom AIP Prozess klassifiziert wurden." ma:format="Dropdown" ma:internalName="Klassifizierung">
      <xsd:simpleType>
        <xsd:restriction base="dms:Choice">
          <xsd:enumeration value="Öffentlich"/>
          <xsd:enumeration value="Intern"/>
          <xsd:enumeration value="Vertraulich"/>
        </xsd:restriction>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Bildmarkierungen" ma:readOnly="false" ma:fieldId="{5cf76f15-5ced-4ddc-b409-7134ff3c332f}" ma:taxonomyMulti="true" ma:sspId="29e4e11c-8fc3-4e54-b6fb-0e9031a9610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b0318e0-5507-4d41-96ed-c005bf227d30" elementFormDefault="qualified">
    <xsd:import namespace="http://schemas.microsoft.com/office/2006/documentManagement/types"/>
    <xsd:import namespace="http://schemas.microsoft.com/office/infopath/2007/PartnerControls"/>
    <xsd:element name="SharedWithUsers" ma:index="1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Freigegeben für - Details" ma:internalName="SharedWithDetails" ma:readOnly="true">
      <xsd:simpleType>
        <xsd:restriction base="dms:Note">
          <xsd:maxLength value="255"/>
        </xsd:restriction>
      </xsd:simpleType>
    </xsd:element>
    <xsd:element name="TaxCatchAll" ma:index="24" nillable="true" ma:displayName="Taxonomy Catch All Column" ma:hidden="true" ma:list="{f034a7db-2fec-4b7e-9115-b1549e680866}" ma:internalName="TaxCatchAll" ma:showField="CatchAllData" ma:web="2b0318e0-5507-4d41-96ed-c005bf227d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Klassifizierung xmlns="6708af38-8017-4f71-8074-7321a93d2ecb" xsi:nil="true"/>
    <TaxCatchAll xmlns="2b0318e0-5507-4d41-96ed-c005bf227d30" xsi:nil="true"/>
    <lcf76f155ced4ddcb4097134ff3c332f xmlns="6708af38-8017-4f71-8074-7321a93d2ecb">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FA067AF-46D8-4FAE-B3D7-F181EBE46E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08af38-8017-4f71-8074-7321a93d2ecb"/>
    <ds:schemaRef ds:uri="2b0318e0-5507-4d41-96ed-c005bf227d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34298F2-1189-4AD2-8201-084691B41699}">
  <ds:schemaRefs>
    <ds:schemaRef ds:uri="http://schemas.microsoft.com/office/2006/metadata/properties"/>
    <ds:schemaRef ds:uri="http://schemas.microsoft.com/office/infopath/2007/PartnerControls"/>
    <ds:schemaRef ds:uri="6708af38-8017-4f71-8074-7321a93d2ecb"/>
    <ds:schemaRef ds:uri="2b0318e0-5507-4d41-96ed-c005bf227d30"/>
  </ds:schemaRefs>
</ds:datastoreItem>
</file>

<file path=customXml/itemProps3.xml><?xml version="1.0" encoding="utf-8"?>
<ds:datastoreItem xmlns:ds="http://schemas.openxmlformats.org/officeDocument/2006/customXml" ds:itemID="{85F3F59C-04E5-4184-93CE-C1EB01DE2D5B}">
  <ds:schemaRefs>
    <ds:schemaRef ds:uri="http://schemas.microsoft.com/sharepoint/v3/contenttype/forms"/>
  </ds:schemaRefs>
</ds:datastoreItem>
</file>

<file path=docMetadata/LabelInfo.xml><?xml version="1.0" encoding="utf-8"?>
<clbl:labelList xmlns:clbl="http://schemas.microsoft.com/office/2020/mipLabelMetadata">
  <clbl:label id="{378055ef-7607-46e5-9564-5469035a1b2e}" enabled="1" method="Standard" siteId="{eb3c68b9-0935-4046-8550-8bcaa4167e2e}" contentBits="0" removed="0"/>
</clbl:labelList>
</file>

<file path=docProps/app.xml><?xml version="1.0" encoding="utf-8"?>
<Properties xmlns="http://schemas.openxmlformats.org/officeDocument/2006/extended-properties" xmlns:vt="http://schemas.openxmlformats.org/officeDocument/2006/docPropsVTypes">
  <TotalTime>0</TotalTime>
  <Words>1701</Words>
  <Application>Microsoft Office PowerPoint</Application>
  <PresentationFormat>Benutzerdefiniert</PresentationFormat>
  <Paragraphs>154</Paragraphs>
  <Slides>13</Slides>
  <Notes>0</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13</vt:i4>
      </vt:variant>
    </vt:vector>
  </HeadingPairs>
  <TitlesOfParts>
    <vt:vector size="25" baseType="lpstr">
      <vt:lpstr>Brandon Grotesque Light</vt:lpstr>
      <vt:lpstr>Canela Bold</vt:lpstr>
      <vt:lpstr>Canela Deck Bold</vt:lpstr>
      <vt:lpstr>Canela Deck Regular</vt:lpstr>
      <vt:lpstr>Canela Regular</vt:lpstr>
      <vt:lpstr>Helvetica Neue</vt:lpstr>
      <vt:lpstr>MetaOT-Medium</vt:lpstr>
      <vt:lpstr>MetaOT-Normal</vt:lpstr>
      <vt:lpstr>MetaPro-Bold</vt:lpstr>
      <vt:lpstr>Proxima Nova</vt:lpstr>
      <vt:lpstr>Proxima Nova Medium</vt:lpstr>
      <vt:lpstr>29_Lookbook</vt:lpstr>
      <vt:lpstr>Votre pitch deck</vt:lpstr>
      <vt:lpstr>Les éléments</vt:lpstr>
      <vt:lpstr>Introduction</vt:lpstr>
      <vt:lpstr>Problème</vt:lpstr>
      <vt:lpstr>Marché</vt:lpstr>
      <vt:lpstr>Solution</vt:lpstr>
      <vt:lpstr>Traction</vt:lpstr>
      <vt:lpstr>Marketing</vt:lpstr>
      <vt:lpstr>Concurrence</vt:lpstr>
      <vt:lpstr>Équipe</vt:lpstr>
      <vt:lpstr>Finances</vt:lpstr>
      <vt:lpstr>Investissements et financement</vt:lpstr>
      <vt:lpstr>Merci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Pitch Deck</dc:title>
  <dc:creator>Baumberger, Nadia</dc:creator>
  <cp:lastModifiedBy>Franklin, Aline</cp:lastModifiedBy>
  <cp:revision>5</cp:revision>
  <dcterms:modified xsi:type="dcterms:W3CDTF">2023-12-12T07:27:43Z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378055ef-7607-46e5-9564-5469035a1b2e_Enabled">
    <vt:lpwstr>true</vt:lpwstr>
  </property>
  <property fmtid="{D5CDD505-2E9C-101B-9397-08002B2CF9AE}" pid="3" name="MSIP_Label_378055ef-7607-46e5-9564-5469035a1b2e_SetDate">
    <vt:lpwstr>2022-04-04T09:45:47Z</vt:lpwstr>
  </property>
  <property fmtid="{D5CDD505-2E9C-101B-9397-08002B2CF9AE}" pid="4" name="MSIP_Label_378055ef-7607-46e5-9564-5469035a1b2e_Method">
    <vt:lpwstr>Standard</vt:lpwstr>
  </property>
  <property fmtid="{D5CDD505-2E9C-101B-9397-08002B2CF9AE}" pid="5" name="MSIP_Label_378055ef-7607-46e5-9564-5469035a1b2e_Name">
    <vt:lpwstr>378055ef-7607-46e5-9564-5469035a1b2e</vt:lpwstr>
  </property>
  <property fmtid="{D5CDD505-2E9C-101B-9397-08002B2CF9AE}" pid="6" name="MSIP_Label_378055ef-7607-46e5-9564-5469035a1b2e_SiteId">
    <vt:lpwstr>eb3c68b9-0935-4046-8550-8bcaa4167e2e</vt:lpwstr>
  </property>
  <property fmtid="{D5CDD505-2E9C-101B-9397-08002B2CF9AE}" pid="7" name="MSIP_Label_378055ef-7607-46e5-9564-5469035a1b2e_ActionId">
    <vt:lpwstr>d0f2f190-b726-438f-b559-1827777b0091</vt:lpwstr>
  </property>
  <property fmtid="{D5CDD505-2E9C-101B-9397-08002B2CF9AE}" pid="8" name="MSIP_Label_378055ef-7607-46e5-9564-5469035a1b2e_ContentBits">
    <vt:lpwstr>0</vt:lpwstr>
  </property>
  <property fmtid="{D5CDD505-2E9C-101B-9397-08002B2CF9AE}" pid="9" name="ContentTypeId">
    <vt:lpwstr>0x01010015173B069A96C149BBC3B017ED4235D6</vt:lpwstr>
  </property>
</Properties>
</file>