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1pPr>
    <a:lvl2pPr marL="0" marR="0" indent="4572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2pPr>
    <a:lvl3pPr marL="0" marR="0" indent="9144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3pPr>
    <a:lvl4pPr marL="0" marR="0" indent="13716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4pPr>
    <a:lvl5pPr marL="0" marR="0" indent="18288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5pPr>
    <a:lvl6pPr marL="0" marR="0" indent="22860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6pPr>
    <a:lvl7pPr marL="0" marR="0" indent="27432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7pPr>
    <a:lvl8pPr marL="0" marR="0" indent="32004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8pPr>
    <a:lvl9pPr marL="0" marR="0" indent="36576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DEEED"/>
          </a:solidFill>
        </a:fill>
      </a:tcStyle>
    </a:band2H>
    <a:firstCol>
      <a:tcTxStyle b="on" i="off">
        <a:font>
          <a:latin typeface="Proxima Nova"/>
          <a:ea typeface="Proxima Nova"/>
          <a:cs typeface="Proxima Nova"/>
        </a:font>
        <a:srgbClr val="000000"/>
      </a:tcTxStyle>
      <a:tcStyle>
        <a:tcBdr>
          <a:left>
            <a:ln w="12700" cap="flat">
              <a:noFill/>
              <a:miter lim="400000"/>
            </a:ln>
          </a:left>
          <a:right>
            <a:ln w="254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noFill/>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noFill/>
              <a:miter lim="400000"/>
            </a:ln>
          </a:top>
          <a:bottom>
            <a:ln w="254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wholeTbl>
    <a:band2H>
      <a:tcTxStyle/>
      <a:tcStyle>
        <a:tcBdr/>
        <a:fill>
          <a:solidFill>
            <a:schemeClr val="accent1">
              <a:hueOff val="-398243"/>
              <a:satOff val="23908"/>
              <a:lumOff val="10782"/>
            </a:schemeClr>
          </a:solidFill>
        </a:fill>
      </a:tcStyle>
    </a:band2H>
    <a:firstCol>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B9CBD3"/>
          </a:solidFill>
        </a:fill>
      </a:tcStyle>
    </a:firstCol>
    <a:lastRow>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7FA2B6"/>
          </a:solidFill>
        </a:fill>
      </a:tcStyle>
    </a:firstRow>
  </a:tblStyle>
  <a:tblStyle styleId="{EEE7283C-3CF3-47DC-8721-378D4A62B228}" styleName="">
    <a:tblBg/>
    <a:wholeTbl>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wholeTbl>
    <a:band2H>
      <a:tcTxStyle/>
      <a:tcStyle>
        <a:tcBdr/>
        <a:fill>
          <a:solidFill>
            <a:srgbClr val="E6DDDC"/>
          </a:solidFill>
        </a:fill>
      </a:tcStyle>
    </a:band2H>
    <a:firstCol>
      <a:tcTxStyle b="on"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chemeClr val="accent4"/>
          </a:solidFill>
        </a:fill>
      </a:tcStyle>
    </a:firstCol>
    <a:lastRow>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254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DF6581"/>
          </a:solidFill>
        </a:fill>
      </a:tcStyle>
    </a:firstRow>
  </a:tblStyle>
  <a:tblStyle styleId="{CF821DB8-F4EB-4A41-A1BA-3FCAFE7338EE}" styleName="">
    <a:tblBg/>
    <a:wholeTbl>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wholeTbl>
    <a:band2H>
      <a:tcTxStyle/>
      <a:tcStyle>
        <a:tcBdr/>
        <a:fill>
          <a:solidFill>
            <a:schemeClr val="accent6">
              <a:hueOff val="887465"/>
              <a:satOff val="-30004"/>
              <a:lumOff val="6094"/>
            </a:schemeClr>
          </a:solidFill>
        </a:fill>
      </a:tcStyle>
    </a:band2H>
    <a:firstCol>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6">
              <a:hueOff val="430252"/>
              <a:satOff val="-18978"/>
              <a:lumOff val="-19473"/>
            </a:schemeClr>
          </a:solidFill>
        </a:fill>
      </a:tcStyle>
    </a:firstCol>
    <a:lastRow>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lastRow>
    <a:firstRow>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827A37"/>
          </a:solidFill>
        </a:fill>
      </a:tcStyle>
    </a:firstRow>
  </a:tblStyle>
  <a:tblStyle styleId="{33BA23B1-9221-436E-865A-0063620EA4FD}" styleName="">
    <a:tblBg/>
    <a:wholeTbl>
      <a:tcTxStyle b="off" i="off">
        <a:font>
          <a:latin typeface="Proxima Nova"/>
          <a:ea typeface="Proxima Nova"/>
          <a:cs typeface="Proxima Nova"/>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3">
              <a:satOff val="-3883"/>
              <a:lumOff val="14670"/>
            </a:schemeClr>
          </a:solidFill>
        </a:fill>
      </a:tcStyle>
    </a:wholeTbl>
    <a:band2H>
      <a:tcTxStyle/>
      <a:tcStyle>
        <a:tcBdr/>
        <a:fill>
          <a:solidFill>
            <a:srgbClr val="B5AEC4"/>
          </a:solidFill>
        </a:fill>
      </a:tcStyle>
    </a:band2H>
    <a:firstCol>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8C78A6"/>
          </a:solidFill>
        </a:fill>
      </a:tcStyle>
    </a:firstCol>
    <a:la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lastRow>
    <a:fir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firstRow>
  </a:tblStyle>
  <a:tblStyle styleId="{2708684C-4D16-4618-839F-0558EEFCDFE6}"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DEEED"/>
          </a:solidFill>
        </a:fill>
      </a:tcStyle>
    </a:band2H>
    <a:firstCol>
      <a:tcTxStyle b="on" i="off">
        <a:font>
          <a:latin typeface="Proxima Nova"/>
          <a:ea typeface="Proxima Nova"/>
          <a:cs typeface="Proxima Nova"/>
        </a:font>
        <a:srgbClr val="000000"/>
      </a:tcTxStyle>
      <a:tcStyle>
        <a:tcBdr>
          <a:left>
            <a:ln w="12700" cap="flat">
              <a:solidFill>
                <a:srgbClr val="6C6C6C"/>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D5D5D5"/>
          </a:solidFill>
        </a:fill>
      </a:tcStyle>
    </a:firstCol>
    <a:lastRow>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6C6C6C"/>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6C6C6C"/>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92929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4"/>
  </p:normalViewPr>
  <p:slideViewPr>
    <p:cSldViewPr snapToGrid="0" snapToObjects="1">
      <p:cViewPr varScale="1">
        <p:scale>
          <a:sx n="47" d="100"/>
          <a:sy n="47" d="100"/>
        </p:scale>
        <p:origin x="2172"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8" name="Shape 158"/>
          <p:cNvSpPr>
            <a:spLocks noGrp="1" noRot="1" noChangeAspect="1"/>
          </p:cNvSpPr>
          <p:nvPr>
            <p:ph type="sldImg"/>
          </p:nvPr>
        </p:nvSpPr>
        <p:spPr>
          <a:xfrm>
            <a:off x="1143000" y="685800"/>
            <a:ext cx="4572000" cy="3429000"/>
          </a:xfrm>
          <a:prstGeom prst="rect">
            <a:avLst/>
          </a:prstGeom>
        </p:spPr>
        <p:txBody>
          <a:bodyPr/>
          <a:lstStyle/>
          <a:p>
            <a:endParaRPr/>
          </a:p>
        </p:txBody>
      </p:sp>
      <p:sp>
        <p:nvSpPr>
          <p:cNvPr id="159" name="Shape 15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2" name="Author and Date"/>
          <p:cNvSpPr txBox="1">
            <a:spLocks noGrp="1"/>
          </p:cNvSpPr>
          <p:nvPr>
            <p:ph type="body" sz="quarter" idx="21" hasCustomPrompt="1"/>
          </p:nvPr>
        </p:nvSpPr>
        <p:spPr>
          <a:xfrm>
            <a:off x="2057400" y="11229761"/>
            <a:ext cx="20269200" cy="845948"/>
          </a:xfrm>
          <a:prstGeom prst="rect">
            <a:avLst/>
          </a:prstGeom>
        </p:spPr>
        <p:txBody>
          <a:bodyPr/>
          <a:lstStyle>
            <a:lvl1pPr>
              <a:defRPr b="0">
                <a:latin typeface="MetaOT-Normal"/>
                <a:ea typeface="MetaOT-Normal"/>
                <a:cs typeface="MetaOT-Normal"/>
                <a:sym typeface="MetaOT-Normal"/>
              </a:defRPr>
            </a:lvl1pPr>
          </a:lstStyle>
          <a:p>
            <a:r>
              <a:t>Author and Date</a:t>
            </a:r>
          </a:p>
        </p:txBody>
      </p:sp>
      <p:sp>
        <p:nvSpPr>
          <p:cNvPr id="13" name="Presentation Title"/>
          <p:cNvSpPr txBox="1">
            <a:spLocks noGrp="1"/>
          </p:cNvSpPr>
          <p:nvPr>
            <p:ph type="title" hasCustomPrompt="1"/>
          </p:nvPr>
        </p:nvSpPr>
        <p:spPr>
          <a:prstGeom prst="rect">
            <a:avLst/>
          </a:prstGeom>
        </p:spPr>
        <p:txBody>
          <a:bodyPr/>
          <a:lstStyle/>
          <a:p>
            <a:r>
              <a:t>Presentation Title</a:t>
            </a: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Statement">
    <p:spTree>
      <p:nvGrpSpPr>
        <p:cNvPr id="1" name=""/>
        <p:cNvGrpSpPr/>
        <p:nvPr/>
      </p:nvGrpSpPr>
      <p:grpSpPr>
        <a:xfrm>
          <a:off x="0" y="0"/>
          <a:ext cx="0" cy="0"/>
          <a:chOff x="0" y="0"/>
          <a:chExt cx="0" cy="0"/>
        </a:xfrm>
      </p:grpSpPr>
      <p:sp>
        <p:nvSpPr>
          <p:cNvPr id="105" name="Rectangle"/>
          <p:cNvSpPr/>
          <p:nvPr/>
        </p:nvSpPr>
        <p:spPr>
          <a:xfrm>
            <a:off x="999500"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06" name="Body Level One…"/>
          <p:cNvSpPr txBox="1">
            <a:spLocks noGrp="1"/>
          </p:cNvSpPr>
          <p:nvPr>
            <p:ph type="body" sz="half" idx="1" hasCustomPrompt="1"/>
          </p:nvPr>
        </p:nvSpPr>
        <p:spPr>
          <a:xfrm>
            <a:off x="2057400" y="4261880"/>
            <a:ext cx="20269200" cy="5061561"/>
          </a:xfrm>
          <a:prstGeom prst="rect">
            <a:avLst/>
          </a:prstGeom>
        </p:spPr>
        <p:txBody>
          <a:bodyPr/>
          <a:lstStyle>
            <a:lvl1pPr>
              <a:defRPr sz="12000" b="0">
                <a:latin typeface="Canela Regular"/>
                <a:ea typeface="Canela Regular"/>
                <a:cs typeface="Canela Regular"/>
                <a:sym typeface="Canela Regular"/>
              </a:defRPr>
            </a:lvl1pPr>
            <a:lvl2pPr>
              <a:defRPr sz="12000" b="0">
                <a:latin typeface="Canela Regular"/>
                <a:ea typeface="Canela Regular"/>
                <a:cs typeface="Canela Regular"/>
                <a:sym typeface="Canela Regular"/>
              </a:defRPr>
            </a:lvl2pPr>
            <a:lvl3pPr>
              <a:defRPr sz="12000" b="0">
                <a:latin typeface="Canela Regular"/>
                <a:ea typeface="Canela Regular"/>
                <a:cs typeface="Canela Regular"/>
                <a:sym typeface="Canela Regular"/>
              </a:defRPr>
            </a:lvl3pPr>
            <a:lvl4pPr>
              <a:defRPr sz="12000" b="0">
                <a:latin typeface="Canela Regular"/>
                <a:ea typeface="Canela Regular"/>
                <a:cs typeface="Canela Regular"/>
                <a:sym typeface="Canela Regular"/>
              </a:defRPr>
            </a:lvl4pPr>
            <a:lvl5pPr>
              <a:defRPr sz="12000" b="0">
                <a:latin typeface="Canela Regular"/>
                <a:ea typeface="Canela Regular"/>
                <a:cs typeface="Canela Regular"/>
                <a:sym typeface="Canela Regular"/>
              </a:defRPr>
            </a:lvl5pPr>
          </a:lstStyle>
          <a:p>
            <a:r>
              <a:t>Statement </a:t>
            </a:r>
          </a:p>
          <a:p>
            <a:pPr lvl="1"/>
            <a:endParaRPr/>
          </a:p>
          <a:p>
            <a:pPr lvl="2"/>
            <a:endParaRPr/>
          </a:p>
          <a:p>
            <a:pPr lvl="3"/>
            <a:endParaRPr/>
          </a:p>
          <a:p>
            <a:pPr lvl="4"/>
            <a:endParaRPr/>
          </a:p>
        </p:txBody>
      </p:sp>
      <p:sp>
        <p:nvSpPr>
          <p:cNvPr id="10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ig Fact">
    <p:spTree>
      <p:nvGrpSpPr>
        <p:cNvPr id="1" name=""/>
        <p:cNvGrpSpPr/>
        <p:nvPr/>
      </p:nvGrpSpPr>
      <p:grpSpPr>
        <a:xfrm>
          <a:off x="0" y="0"/>
          <a:ext cx="0" cy="0"/>
          <a:chOff x="0" y="0"/>
          <a:chExt cx="0" cy="0"/>
        </a:xfrm>
      </p:grpSpPr>
      <p:sp>
        <p:nvSpPr>
          <p:cNvPr id="114" name="Rectangle"/>
          <p:cNvSpPr/>
          <p:nvPr/>
        </p:nvSpPr>
        <p:spPr>
          <a:xfrm>
            <a:off x="1008907" y="1066849"/>
            <a:ext cx="22378886" cy="11582302"/>
          </a:xfrm>
          <a:prstGeom prst="rect">
            <a:avLst/>
          </a:prstGeom>
          <a:solidFill>
            <a:schemeClr val="accent1"/>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15" name="Fact information"/>
          <p:cNvSpPr txBox="1">
            <a:spLocks noGrp="1"/>
          </p:cNvSpPr>
          <p:nvPr>
            <p:ph type="body" sz="quarter" idx="21" hasCustomPrompt="1"/>
          </p:nvPr>
        </p:nvSpPr>
        <p:spPr>
          <a:xfrm>
            <a:off x="2057400" y="8113450"/>
            <a:ext cx="20269200" cy="845948"/>
          </a:xfrm>
          <a:prstGeom prst="rect">
            <a:avLst/>
          </a:prstGeom>
        </p:spPr>
        <p:txBody>
          <a:bodyPr anchor="t"/>
          <a:lstStyle/>
          <a:p>
            <a:r>
              <a:t>Fact information</a:t>
            </a:r>
          </a:p>
        </p:txBody>
      </p:sp>
      <p:sp>
        <p:nvSpPr>
          <p:cNvPr id="116" name="Body Level One…"/>
          <p:cNvSpPr txBox="1">
            <a:spLocks noGrp="1"/>
          </p:cNvSpPr>
          <p:nvPr>
            <p:ph type="body" sz="half" idx="1" hasCustomPrompt="1"/>
          </p:nvPr>
        </p:nvSpPr>
        <p:spPr>
          <a:xfrm>
            <a:off x="2057400" y="3498790"/>
            <a:ext cx="20269200" cy="4814114"/>
          </a:xfrm>
          <a:prstGeom prst="rect">
            <a:avLst/>
          </a:prstGeom>
        </p:spPr>
        <p:txBody>
          <a:bodyPr anchor="b"/>
          <a:lstStyle>
            <a:lvl1pPr defTabSz="2438338">
              <a:lnSpc>
                <a:spcPct val="80000"/>
              </a:lnSpc>
              <a:defRPr sz="25000" b="0" spc="-500">
                <a:latin typeface="+mn-lt"/>
                <a:ea typeface="+mn-ea"/>
                <a:cs typeface="+mn-cs"/>
                <a:sym typeface="Canela Bold"/>
              </a:defRPr>
            </a:lvl1pPr>
            <a:lvl2pPr defTabSz="2438338">
              <a:lnSpc>
                <a:spcPct val="80000"/>
              </a:lnSpc>
              <a:defRPr sz="25000" b="0" spc="-500">
                <a:latin typeface="+mn-lt"/>
                <a:ea typeface="+mn-ea"/>
                <a:cs typeface="+mn-cs"/>
                <a:sym typeface="Canela Bold"/>
              </a:defRPr>
            </a:lvl2pPr>
            <a:lvl3pPr defTabSz="2438338">
              <a:lnSpc>
                <a:spcPct val="80000"/>
              </a:lnSpc>
              <a:defRPr sz="25000" b="0" spc="-500">
                <a:latin typeface="+mn-lt"/>
                <a:ea typeface="+mn-ea"/>
                <a:cs typeface="+mn-cs"/>
                <a:sym typeface="Canela Bold"/>
              </a:defRPr>
            </a:lvl3pPr>
            <a:lvl4pPr defTabSz="2438338">
              <a:lnSpc>
                <a:spcPct val="80000"/>
              </a:lnSpc>
              <a:defRPr sz="25000" b="0" spc="-500">
                <a:latin typeface="+mn-lt"/>
                <a:ea typeface="+mn-ea"/>
                <a:cs typeface="+mn-cs"/>
                <a:sym typeface="Canela Bold"/>
              </a:defRPr>
            </a:lvl4pPr>
            <a:lvl5pPr defTabSz="2438338">
              <a:lnSpc>
                <a:spcPct val="80000"/>
              </a:lnSpc>
              <a:defRPr sz="25000" b="0" spc="-500">
                <a:latin typeface="+mn-lt"/>
                <a:ea typeface="+mn-ea"/>
                <a:cs typeface="+mn-cs"/>
                <a:sym typeface="Canela Bold"/>
              </a:defRPr>
            </a:lvl5pPr>
          </a:lstStyle>
          <a:p>
            <a:r>
              <a:t>100%</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24" name="Rectangle"/>
          <p:cNvSpPr/>
          <p:nvPr/>
        </p:nvSpPr>
        <p:spPr>
          <a:xfrm>
            <a:off x="1008907" y="1064171"/>
            <a:ext cx="22378886" cy="11587658"/>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25" name="Body Level One…"/>
          <p:cNvSpPr txBox="1">
            <a:spLocks noGrp="1"/>
          </p:cNvSpPr>
          <p:nvPr>
            <p:ph type="body" sz="quarter" idx="1" hasCustomPrompt="1"/>
          </p:nvPr>
        </p:nvSpPr>
        <p:spPr>
          <a:xfrm>
            <a:off x="5737745" y="5549900"/>
            <a:ext cx="12908510" cy="2628900"/>
          </a:xfrm>
          <a:prstGeom prst="rect">
            <a:avLst/>
          </a:prstGeom>
        </p:spPr>
        <p:txBody>
          <a:bodyPr/>
          <a:lstStyle>
            <a:lvl1pPr marL="320204" indent="-320204" algn="l" defTabSz="355600">
              <a:lnSpc>
                <a:spcPct val="80000"/>
              </a:lnSpc>
              <a:defRPr sz="7000" b="0">
                <a:latin typeface="Canela Deck Regular"/>
                <a:ea typeface="Canela Deck Regular"/>
                <a:cs typeface="Canela Deck Regular"/>
                <a:sym typeface="Canela Deck Regular"/>
              </a:defRPr>
            </a:lvl1pPr>
            <a:lvl2pPr marL="320204" indent="136995" algn="l" defTabSz="355600">
              <a:lnSpc>
                <a:spcPct val="80000"/>
              </a:lnSpc>
              <a:defRPr sz="7000" b="0">
                <a:latin typeface="Canela Deck Regular"/>
                <a:ea typeface="Canela Deck Regular"/>
                <a:cs typeface="Canela Deck Regular"/>
                <a:sym typeface="Canela Deck Regular"/>
              </a:defRPr>
            </a:lvl2pPr>
            <a:lvl3pPr marL="320204" indent="594195" algn="l" defTabSz="355600">
              <a:lnSpc>
                <a:spcPct val="80000"/>
              </a:lnSpc>
              <a:defRPr sz="7000" b="0">
                <a:latin typeface="Canela Deck Regular"/>
                <a:ea typeface="Canela Deck Regular"/>
                <a:cs typeface="Canela Deck Regular"/>
                <a:sym typeface="Canela Deck Regular"/>
              </a:defRPr>
            </a:lvl3pPr>
            <a:lvl4pPr marL="320204" indent="1051395" algn="l" defTabSz="355600">
              <a:lnSpc>
                <a:spcPct val="80000"/>
              </a:lnSpc>
              <a:defRPr sz="7000" b="0">
                <a:latin typeface="Canela Deck Regular"/>
                <a:ea typeface="Canela Deck Regular"/>
                <a:cs typeface="Canela Deck Regular"/>
                <a:sym typeface="Canela Deck Regular"/>
              </a:defRPr>
            </a:lvl4pPr>
            <a:lvl5pPr marL="320204" indent="1508595" algn="l" defTabSz="355600">
              <a:lnSpc>
                <a:spcPct val="80000"/>
              </a:lnSpc>
              <a:defRPr sz="7000" b="0">
                <a:latin typeface="Canela Deck Regular"/>
                <a:ea typeface="Canela Deck Regular"/>
                <a:cs typeface="Canela Deck Regular"/>
                <a:sym typeface="Canela Deck Regular"/>
              </a:defRPr>
            </a:lvl5pPr>
          </a:lstStyle>
          <a:p>
            <a:r>
              <a:t>“Notable Quote”</a:t>
            </a:r>
          </a:p>
          <a:p>
            <a:pPr lvl="1"/>
            <a:endParaRPr/>
          </a:p>
          <a:p>
            <a:pPr lvl="2"/>
            <a:endParaRPr/>
          </a:p>
          <a:p>
            <a:pPr lvl="3"/>
            <a:endParaRPr/>
          </a:p>
          <a:p>
            <a:pPr lvl="4"/>
            <a:endParaRPr/>
          </a:p>
        </p:txBody>
      </p:sp>
      <p:sp>
        <p:nvSpPr>
          <p:cNvPr id="126" name="Attribution"/>
          <p:cNvSpPr txBox="1">
            <a:spLocks noGrp="1"/>
          </p:cNvSpPr>
          <p:nvPr>
            <p:ph type="body" sz="quarter" idx="21" hasCustomPrompt="1"/>
          </p:nvPr>
        </p:nvSpPr>
        <p:spPr>
          <a:xfrm>
            <a:off x="6100233" y="9999201"/>
            <a:ext cx="12546022" cy="508001"/>
          </a:xfrm>
          <a:prstGeom prst="rect">
            <a:avLst/>
          </a:prstGeom>
        </p:spPr>
        <p:txBody>
          <a:bodyPr anchor="t"/>
          <a:lstStyle>
            <a:lvl1pPr algn="l" defTabSz="355600">
              <a:lnSpc>
                <a:spcPct val="140000"/>
              </a:lnSpc>
              <a:defRPr sz="2700" spc="26"/>
            </a:lvl1pPr>
          </a:lstStyle>
          <a:p>
            <a:r>
              <a:t>Attribution</a:t>
            </a: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34" name="Colourful pile of crushed makeup on a grey background"/>
          <p:cNvSpPr>
            <a:spLocks noGrp="1"/>
          </p:cNvSpPr>
          <p:nvPr>
            <p:ph type="pic" idx="21"/>
          </p:nvPr>
        </p:nvSpPr>
        <p:spPr>
          <a:xfrm>
            <a:off x="12128500" y="-1638300"/>
            <a:ext cx="11341100" cy="17011650"/>
          </a:xfrm>
          <a:prstGeom prst="rect">
            <a:avLst/>
          </a:prstGeom>
        </p:spPr>
        <p:txBody>
          <a:bodyPr lIns="91439" tIns="45719" rIns="91439" bIns="45719" anchor="t">
            <a:noAutofit/>
          </a:bodyPr>
          <a:lstStyle/>
          <a:p>
            <a:endParaRPr/>
          </a:p>
        </p:txBody>
      </p:sp>
      <p:sp>
        <p:nvSpPr>
          <p:cNvPr id="135" name="Close-up view of a makeup palette "/>
          <p:cNvSpPr>
            <a:spLocks noGrp="1"/>
          </p:cNvSpPr>
          <p:nvPr>
            <p:ph type="pic" idx="22"/>
          </p:nvPr>
        </p:nvSpPr>
        <p:spPr>
          <a:xfrm>
            <a:off x="1003300" y="-4737100"/>
            <a:ext cx="11201401" cy="16814800"/>
          </a:xfrm>
          <a:prstGeom prst="rect">
            <a:avLst/>
          </a:prstGeom>
        </p:spPr>
        <p:txBody>
          <a:bodyPr lIns="91439" tIns="45719" rIns="91439" bIns="45719" anchor="t">
            <a:noAutofit/>
          </a:bodyPr>
          <a:lstStyle/>
          <a:p>
            <a:endParaRPr/>
          </a:p>
        </p:txBody>
      </p:sp>
      <p:sp>
        <p:nvSpPr>
          <p:cNvPr id="136" name="Close-up view of crushed makeup and a makeup brush"/>
          <p:cNvSpPr>
            <a:spLocks noGrp="1"/>
          </p:cNvSpPr>
          <p:nvPr>
            <p:ph type="pic" idx="23"/>
          </p:nvPr>
        </p:nvSpPr>
        <p:spPr>
          <a:xfrm>
            <a:off x="1003300" y="1344083"/>
            <a:ext cx="11201400" cy="16806333"/>
          </a:xfrm>
          <a:prstGeom prst="rect">
            <a:avLst/>
          </a:prstGeom>
        </p:spPr>
        <p:txBody>
          <a:bodyPr lIns="91439" tIns="45719" rIns="91439" bIns="45719" anchor="t">
            <a:noAutofit/>
          </a:bodyPr>
          <a:lstStyle/>
          <a:p>
            <a:endParaRPr/>
          </a:p>
        </p:txBody>
      </p:sp>
      <p:sp>
        <p:nvSpPr>
          <p:cNvPr id="137" name="Slide Number"/>
          <p:cNvSpPr txBox="1">
            <a:spLocks noGrp="1"/>
          </p:cNvSpPr>
          <p:nvPr>
            <p:ph type="sldNum" sz="quarter" idx="2"/>
          </p:nvPr>
        </p:nvSpPr>
        <p:spPr>
          <a:xfrm>
            <a:off x="12043207"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44" name="Lipstick of various shades arranged in rows"/>
          <p:cNvSpPr>
            <a:spLocks noGrp="1"/>
          </p:cNvSpPr>
          <p:nvPr>
            <p:ph type="pic" idx="21"/>
          </p:nvPr>
        </p:nvSpPr>
        <p:spPr>
          <a:xfrm>
            <a:off x="800100" y="253554"/>
            <a:ext cx="22783800" cy="15239310"/>
          </a:xfrm>
          <a:prstGeom prst="rect">
            <a:avLst/>
          </a:prstGeom>
        </p:spPr>
        <p:txBody>
          <a:bodyPr lIns="91439" tIns="45719" rIns="91439" bIns="45719" anchor="t">
            <a:noAutofit/>
          </a:bodyPr>
          <a:lstStyle/>
          <a:p>
            <a:endParaRPr/>
          </a:p>
        </p:txBody>
      </p:sp>
      <p:sp>
        <p:nvSpPr>
          <p:cNvPr id="14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52"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Photo">
    <p:spTree>
      <p:nvGrpSpPr>
        <p:cNvPr id="1" name=""/>
        <p:cNvGrpSpPr/>
        <p:nvPr/>
      </p:nvGrpSpPr>
      <p:grpSpPr>
        <a:xfrm>
          <a:off x="0" y="0"/>
          <a:ext cx="0" cy="0"/>
          <a:chOff x="0" y="0"/>
          <a:chExt cx="0" cy="0"/>
        </a:xfrm>
      </p:grpSpPr>
      <p:sp>
        <p:nvSpPr>
          <p:cNvPr id="21" name="business-man-with-shipping-containers-PLU857C.jpg"/>
          <p:cNvSpPr>
            <a:spLocks noGrp="1"/>
          </p:cNvSpPr>
          <p:nvPr>
            <p:ph type="pic" idx="21"/>
          </p:nvPr>
        </p:nvSpPr>
        <p:spPr>
          <a:xfrm>
            <a:off x="1003300" y="-1539875"/>
            <a:ext cx="22377400" cy="16783051"/>
          </a:xfrm>
          <a:prstGeom prst="rect">
            <a:avLst/>
          </a:prstGeom>
        </p:spPr>
        <p:txBody>
          <a:bodyPr lIns="91439" tIns="45719" rIns="91439" bIns="45719" anchor="t">
            <a:noAutofit/>
          </a:bodyPr>
          <a:lstStyle/>
          <a:p>
            <a:endParaRPr/>
          </a:p>
        </p:txBody>
      </p:sp>
      <p:sp>
        <p:nvSpPr>
          <p:cNvPr id="22" name="Author and Date"/>
          <p:cNvSpPr txBox="1">
            <a:spLocks noGrp="1"/>
          </p:cNvSpPr>
          <p:nvPr>
            <p:ph type="body" sz="quarter" idx="22" hasCustomPrompt="1"/>
          </p:nvPr>
        </p:nvSpPr>
        <p:spPr>
          <a:xfrm>
            <a:off x="2057400" y="11229761"/>
            <a:ext cx="20269200" cy="845948"/>
          </a:xfrm>
          <a:prstGeom prst="rect">
            <a:avLst/>
          </a:prstGeom>
        </p:spPr>
        <p:txBody>
          <a:bodyPr/>
          <a:lstStyle>
            <a:lvl1pPr>
              <a:defRPr b="0">
                <a:solidFill>
                  <a:srgbClr val="FFFFFF"/>
                </a:solidFill>
                <a:latin typeface="MetaOT-Normal"/>
                <a:ea typeface="MetaOT-Normal"/>
                <a:cs typeface="MetaOT-Normal"/>
                <a:sym typeface="MetaOT-Normal"/>
              </a:defRPr>
            </a:lvl1pPr>
          </a:lstStyle>
          <a:p>
            <a:r>
              <a:t>Author and Date</a:t>
            </a:r>
          </a:p>
        </p:txBody>
      </p:sp>
      <p:sp>
        <p:nvSpPr>
          <p:cNvPr id="23" name="Presentation Title"/>
          <p:cNvSpPr txBox="1">
            <a:spLocks noGrp="1"/>
          </p:cNvSpPr>
          <p:nvPr>
            <p:ph type="title" hasCustomPrompt="1"/>
          </p:nvPr>
        </p:nvSpPr>
        <p:spPr>
          <a:xfrm>
            <a:off x="2057400" y="2865468"/>
            <a:ext cx="20269200" cy="5359401"/>
          </a:xfrm>
          <a:prstGeom prst="rect">
            <a:avLst/>
          </a:prstGeom>
        </p:spPr>
        <p:txBody>
          <a:bodyPr/>
          <a:lstStyle>
            <a:lvl1pPr>
              <a:defRPr>
                <a:solidFill>
                  <a:srgbClr val="FFFFFF"/>
                </a:solidFill>
              </a:defRPr>
            </a:lvl1pPr>
          </a:lstStyle>
          <a:p>
            <a:r>
              <a:t>Presentation Title</a:t>
            </a:r>
          </a:p>
        </p:txBody>
      </p:sp>
      <p:sp>
        <p:nvSpPr>
          <p:cNvPr id="24" name="Slide Number"/>
          <p:cNvSpPr txBox="1">
            <a:spLocks noGrp="1"/>
          </p:cNvSpPr>
          <p:nvPr>
            <p:ph type="sldNum" sz="quarter" idx="2"/>
          </p:nvPr>
        </p:nvSpPr>
        <p:spPr>
          <a:xfrm>
            <a:off x="12039599"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Photo Alt">
    <p:spTree>
      <p:nvGrpSpPr>
        <p:cNvPr id="1" name=""/>
        <p:cNvGrpSpPr/>
        <p:nvPr/>
      </p:nvGrpSpPr>
      <p:grpSpPr>
        <a:xfrm>
          <a:off x="0" y="0"/>
          <a:ext cx="0" cy="0"/>
          <a:chOff x="0" y="0"/>
          <a:chExt cx="0" cy="0"/>
        </a:xfrm>
      </p:grpSpPr>
      <p:sp>
        <p:nvSpPr>
          <p:cNvPr id="31" name="Colourful pile of crushed makeup on a grey background"/>
          <p:cNvSpPr>
            <a:spLocks noGrp="1"/>
          </p:cNvSpPr>
          <p:nvPr>
            <p:ph type="pic" idx="21"/>
          </p:nvPr>
        </p:nvSpPr>
        <p:spPr>
          <a:xfrm>
            <a:off x="12192000" y="-1540805"/>
            <a:ext cx="11188700" cy="16783051"/>
          </a:xfrm>
          <a:prstGeom prst="rect">
            <a:avLst/>
          </a:prstGeom>
        </p:spPr>
        <p:txBody>
          <a:bodyPr lIns="91439" tIns="45719" rIns="91439" bIns="45719" anchor="t">
            <a:noAutofit/>
          </a:bodyPr>
          <a:lstStyle/>
          <a:p>
            <a:endParaRPr/>
          </a:p>
        </p:txBody>
      </p:sp>
      <p:sp>
        <p:nvSpPr>
          <p:cNvPr id="32" name="Rectangle"/>
          <p:cNvSpPr/>
          <p:nvPr/>
        </p:nvSpPr>
        <p:spPr>
          <a:xfrm>
            <a:off x="1008955" y="1064815"/>
            <a:ext cx="11190189" cy="11586370"/>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3" name="Author and Date"/>
          <p:cNvSpPr txBox="1">
            <a:spLocks noGrp="1"/>
          </p:cNvSpPr>
          <p:nvPr>
            <p:ph type="body" sz="quarter" idx="22" hasCustomPrompt="1"/>
          </p:nvPr>
        </p:nvSpPr>
        <p:spPr>
          <a:xfrm>
            <a:off x="1803400" y="11229761"/>
            <a:ext cx="9601200" cy="845948"/>
          </a:xfrm>
          <a:prstGeom prst="rect">
            <a:avLst/>
          </a:prstGeom>
        </p:spPr>
        <p:txBody>
          <a:bodyPr/>
          <a:lstStyle/>
          <a:p>
            <a:r>
              <a:t>Author and Date</a:t>
            </a:r>
          </a:p>
        </p:txBody>
      </p:sp>
      <p:sp>
        <p:nvSpPr>
          <p:cNvPr id="34" name="Slide Title"/>
          <p:cNvSpPr txBox="1">
            <a:spLocks noGrp="1"/>
          </p:cNvSpPr>
          <p:nvPr>
            <p:ph type="title" hasCustomPrompt="1"/>
          </p:nvPr>
        </p:nvSpPr>
        <p:spPr>
          <a:xfrm>
            <a:off x="1803400" y="4483100"/>
            <a:ext cx="9601200" cy="4191000"/>
          </a:xfrm>
          <a:prstGeom prst="rect">
            <a:avLst/>
          </a:prstGeom>
        </p:spPr>
        <p:txBody>
          <a:bodyPr anchor="ctr"/>
          <a:lstStyle>
            <a:lvl1pPr>
              <a:lnSpc>
                <a:spcPct val="70000"/>
              </a:lnSpc>
              <a:defRPr sz="12000">
                <a:latin typeface="+mn-lt"/>
                <a:ea typeface="+mn-ea"/>
                <a:cs typeface="+mn-cs"/>
                <a:sym typeface="Canela Bold"/>
              </a:defRPr>
            </a:lvl1pPr>
          </a:lstStyle>
          <a:p>
            <a:r>
              <a:t>Slide Title</a:t>
            </a:r>
          </a:p>
        </p:txBody>
      </p:sp>
      <p:sp>
        <p:nvSpPr>
          <p:cNvPr id="35" name="Slide Number"/>
          <p:cNvSpPr txBox="1">
            <a:spLocks noGrp="1"/>
          </p:cNvSpPr>
          <p:nvPr>
            <p:ph type="sldNum" sz="quarter" idx="2"/>
          </p:nvPr>
        </p:nvSpPr>
        <p:spPr>
          <a:xfrm>
            <a:off x="12039599"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42" name="Rectangle"/>
          <p:cNvSpPr/>
          <p:nvPr/>
        </p:nvSpPr>
        <p:spPr>
          <a:xfrm>
            <a:off x="1008907" y="1067048"/>
            <a:ext cx="22378886" cy="11581904"/>
          </a:xfrm>
          <a:prstGeom prst="rect">
            <a:avLst/>
          </a:prstGeom>
          <a:solidFill>
            <a:schemeClr val="accent1">
              <a:hueOff val="-398243"/>
              <a:satOff val="23908"/>
              <a:lumOff val="10782"/>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43" name="Slide Subtitle"/>
          <p:cNvSpPr txBox="1">
            <a:spLocks noGrp="1"/>
          </p:cNvSpPr>
          <p:nvPr>
            <p:ph type="body" sz="quarter" idx="21" hasCustomPrompt="1"/>
          </p:nvPr>
        </p:nvSpPr>
        <p:spPr>
          <a:xfrm>
            <a:off x="2057400" y="3232086"/>
            <a:ext cx="20269200" cy="845948"/>
          </a:xfrm>
          <a:prstGeom prst="rect">
            <a:avLst/>
          </a:prstGeom>
        </p:spPr>
        <p:txBody>
          <a:bodyPr/>
          <a:lstStyle/>
          <a:p>
            <a:r>
              <a:t>Slide Subtitle</a:t>
            </a:r>
          </a:p>
        </p:txBody>
      </p:sp>
      <p:sp>
        <p:nvSpPr>
          <p:cNvPr id="44" name="Slide Title"/>
          <p:cNvSpPr txBox="1">
            <a:spLocks noGrp="1"/>
          </p:cNvSpPr>
          <p:nvPr>
            <p:ph type="title" hasCustomPrompt="1"/>
          </p:nvPr>
        </p:nvSpPr>
        <p:spPr>
          <a:xfrm>
            <a:off x="2057400" y="1060698"/>
            <a:ext cx="20269200" cy="2279402"/>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45" name="Body Level One…"/>
          <p:cNvSpPr txBox="1">
            <a:spLocks noGrp="1"/>
          </p:cNvSpPr>
          <p:nvPr>
            <p:ph type="body" idx="1" hasCustomPrompt="1"/>
          </p:nvPr>
        </p:nvSpPr>
        <p:spPr>
          <a:xfrm>
            <a:off x="2056037" y="4647009"/>
            <a:ext cx="20271926" cy="6957368"/>
          </a:xfrm>
          <a:prstGeom prst="rect">
            <a:avLst/>
          </a:prstGeom>
        </p:spPr>
        <p:txBody>
          <a:bodyPr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53" name="Rectangle"/>
          <p:cNvSpPr/>
          <p:nvPr/>
        </p:nvSpPr>
        <p:spPr>
          <a:xfrm>
            <a:off x="12192000" y="2079724"/>
            <a:ext cx="11188700" cy="9550401"/>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54" name="Rectangle"/>
          <p:cNvSpPr/>
          <p:nvPr/>
        </p:nvSpPr>
        <p:spPr>
          <a:xfrm>
            <a:off x="1008906" y="1067048"/>
            <a:ext cx="1119018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55" name="Body Level One…"/>
          <p:cNvSpPr txBox="1">
            <a:spLocks noGrp="1"/>
          </p:cNvSpPr>
          <p:nvPr>
            <p:ph type="body" idx="1" hasCustomPrompt="1"/>
          </p:nvPr>
        </p:nvSpPr>
        <p:spPr>
          <a:xfrm>
            <a:off x="2058458" y="3677751"/>
            <a:ext cx="20264297" cy="6956178"/>
          </a:xfrm>
          <a:prstGeom prst="rect">
            <a:avLst/>
          </a:prstGeom>
        </p:spPr>
        <p:txBody>
          <a:bodyPr numCol="2" spcCol="2314058"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56" name="Slide Number"/>
          <p:cNvSpPr txBox="1">
            <a:spLocks noGrp="1"/>
          </p:cNvSpPr>
          <p:nvPr>
            <p:ph type="sldNum" sz="quarter" idx="2"/>
          </p:nvPr>
        </p:nvSpPr>
        <p:spPr>
          <a:xfrm>
            <a:off x="12044578"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63" name="Various makeup products on a pink background"/>
          <p:cNvSpPr>
            <a:spLocks noGrp="1"/>
          </p:cNvSpPr>
          <p:nvPr>
            <p:ph type="pic" idx="21"/>
          </p:nvPr>
        </p:nvSpPr>
        <p:spPr>
          <a:xfrm>
            <a:off x="11700889" y="-1027620"/>
            <a:ext cx="12288856" cy="15023089"/>
          </a:xfrm>
          <a:prstGeom prst="rect">
            <a:avLst/>
          </a:prstGeom>
        </p:spPr>
        <p:txBody>
          <a:bodyPr lIns="91439" tIns="45719" rIns="91439" bIns="45719" anchor="t">
            <a:noAutofit/>
          </a:bodyPr>
          <a:lstStyle/>
          <a:p>
            <a:endParaRPr/>
          </a:p>
        </p:txBody>
      </p:sp>
      <p:sp>
        <p:nvSpPr>
          <p:cNvPr id="64" name="Rectangle"/>
          <p:cNvSpPr/>
          <p:nvPr/>
        </p:nvSpPr>
        <p:spPr>
          <a:xfrm>
            <a:off x="1008906" y="1067048"/>
            <a:ext cx="1119018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65" name="Slide Subtitle"/>
          <p:cNvSpPr txBox="1">
            <a:spLocks noGrp="1"/>
          </p:cNvSpPr>
          <p:nvPr>
            <p:ph type="body" sz="quarter" idx="22" hasCustomPrompt="1"/>
          </p:nvPr>
        </p:nvSpPr>
        <p:spPr>
          <a:xfrm>
            <a:off x="1802037" y="4375086"/>
            <a:ext cx="9603926" cy="845948"/>
          </a:xfrm>
          <a:prstGeom prst="rect">
            <a:avLst/>
          </a:prstGeom>
        </p:spPr>
        <p:txBody>
          <a:bodyPr/>
          <a:lstStyle/>
          <a:p>
            <a:r>
              <a:t>Slide Subtitle</a:t>
            </a:r>
          </a:p>
        </p:txBody>
      </p:sp>
      <p:sp>
        <p:nvSpPr>
          <p:cNvPr id="66" name="Slide Title"/>
          <p:cNvSpPr txBox="1">
            <a:spLocks noGrp="1"/>
          </p:cNvSpPr>
          <p:nvPr>
            <p:ph type="title" hasCustomPrompt="1"/>
          </p:nvPr>
        </p:nvSpPr>
        <p:spPr>
          <a:xfrm>
            <a:off x="1802060" y="1640061"/>
            <a:ext cx="9601348" cy="2798379"/>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67" name="Body Level One…"/>
          <p:cNvSpPr txBox="1">
            <a:spLocks noGrp="1"/>
          </p:cNvSpPr>
          <p:nvPr>
            <p:ph type="body" sz="quarter" idx="1" hasCustomPrompt="1"/>
          </p:nvPr>
        </p:nvSpPr>
        <p:spPr>
          <a:xfrm>
            <a:off x="1802037" y="5778500"/>
            <a:ext cx="9596832" cy="6110784"/>
          </a:xfrm>
          <a:prstGeom prst="rect">
            <a:avLst/>
          </a:prstGeom>
        </p:spPr>
        <p:txBody>
          <a:bodyPr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68" name="Slide Number"/>
          <p:cNvSpPr txBox="1">
            <a:spLocks noGrp="1"/>
          </p:cNvSpPr>
          <p:nvPr>
            <p:ph type="sldNum" sz="quarter" idx="2"/>
          </p:nvPr>
        </p:nvSpPr>
        <p:spPr>
          <a:xfrm>
            <a:off x="12044578"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Section">
    <p:spTree>
      <p:nvGrpSpPr>
        <p:cNvPr id="1" name=""/>
        <p:cNvGrpSpPr/>
        <p:nvPr/>
      </p:nvGrpSpPr>
      <p:grpSpPr>
        <a:xfrm>
          <a:off x="0" y="0"/>
          <a:ext cx="0" cy="0"/>
          <a:chOff x="0" y="0"/>
          <a:chExt cx="0" cy="0"/>
        </a:xfrm>
      </p:grpSpPr>
      <p:sp>
        <p:nvSpPr>
          <p:cNvPr id="75" name="Rectangle"/>
          <p:cNvSpPr/>
          <p:nvPr/>
        </p:nvSpPr>
        <p:spPr>
          <a:xfrm>
            <a:off x="1002557" y="1068834"/>
            <a:ext cx="22378886" cy="11578332"/>
          </a:xfrm>
          <a:prstGeom prst="rect">
            <a:avLst/>
          </a:prstGeom>
          <a:solidFill>
            <a:srgbClr val="7CA0B2"/>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76" name="Section Title"/>
          <p:cNvSpPr txBox="1">
            <a:spLocks noGrp="1"/>
          </p:cNvSpPr>
          <p:nvPr>
            <p:ph type="title" hasCustomPrompt="1"/>
          </p:nvPr>
        </p:nvSpPr>
        <p:spPr>
          <a:xfrm>
            <a:off x="2057400" y="4196048"/>
            <a:ext cx="20269200" cy="5213153"/>
          </a:xfrm>
          <a:prstGeom prst="rect">
            <a:avLst/>
          </a:prstGeom>
        </p:spPr>
        <p:txBody>
          <a:bodyPr anchor="ctr"/>
          <a:lstStyle>
            <a:lvl1pPr>
              <a:lnSpc>
                <a:spcPct val="90000"/>
              </a:lnSpc>
              <a:defRPr sz="12000">
                <a:solidFill>
                  <a:srgbClr val="FFFFFF"/>
                </a:solidFill>
                <a:latin typeface="Canela Regular"/>
                <a:ea typeface="Canela Regular"/>
                <a:cs typeface="Canela Regular"/>
                <a:sym typeface="Canela Regular"/>
              </a:defRPr>
            </a:lvl1pPr>
          </a:lstStyle>
          <a:p>
            <a:r>
              <a:t>Section Title</a:t>
            </a: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84" name="Rectangle"/>
          <p:cNvSpPr/>
          <p:nvPr/>
        </p:nvSpPr>
        <p:spPr>
          <a:xfrm>
            <a:off x="1008907"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85" name="Slide Subtitle"/>
          <p:cNvSpPr txBox="1">
            <a:spLocks noGrp="1"/>
          </p:cNvSpPr>
          <p:nvPr>
            <p:ph type="body" sz="quarter" idx="21" hasCustomPrompt="1"/>
          </p:nvPr>
        </p:nvSpPr>
        <p:spPr>
          <a:xfrm>
            <a:off x="2057400" y="3232086"/>
            <a:ext cx="20269200" cy="845948"/>
          </a:xfrm>
          <a:prstGeom prst="rect">
            <a:avLst/>
          </a:prstGeom>
        </p:spPr>
        <p:txBody>
          <a:bodyPr/>
          <a:lstStyle/>
          <a:p>
            <a:r>
              <a:t>Slide Subtitle</a:t>
            </a:r>
          </a:p>
        </p:txBody>
      </p:sp>
      <p:sp>
        <p:nvSpPr>
          <p:cNvPr id="86" name="Slide Title"/>
          <p:cNvSpPr txBox="1">
            <a:spLocks noGrp="1"/>
          </p:cNvSpPr>
          <p:nvPr>
            <p:ph type="title" hasCustomPrompt="1"/>
          </p:nvPr>
        </p:nvSpPr>
        <p:spPr>
          <a:xfrm>
            <a:off x="2057400" y="1060698"/>
            <a:ext cx="20269200" cy="2272842"/>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Agenda">
    <p:spTree>
      <p:nvGrpSpPr>
        <p:cNvPr id="1" name=""/>
        <p:cNvGrpSpPr/>
        <p:nvPr/>
      </p:nvGrpSpPr>
      <p:grpSpPr>
        <a:xfrm>
          <a:off x="0" y="0"/>
          <a:ext cx="0" cy="0"/>
          <a:chOff x="0" y="0"/>
          <a:chExt cx="0" cy="0"/>
        </a:xfrm>
      </p:grpSpPr>
      <p:sp>
        <p:nvSpPr>
          <p:cNvPr id="94" name="Rectangle"/>
          <p:cNvSpPr/>
          <p:nvPr/>
        </p:nvSpPr>
        <p:spPr>
          <a:xfrm>
            <a:off x="12197605" y="1065312"/>
            <a:ext cx="11184585" cy="11585376"/>
          </a:xfrm>
          <a:prstGeom prst="rect">
            <a:avLst/>
          </a:prstGeom>
          <a:solidFill>
            <a:schemeClr val="accent1"/>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95" name="Rectangle"/>
          <p:cNvSpPr/>
          <p:nvPr/>
        </p:nvSpPr>
        <p:spPr>
          <a:xfrm>
            <a:off x="1003299" y="2076549"/>
            <a:ext cx="11194307" cy="9556552"/>
          </a:xfrm>
          <a:prstGeom prst="rect">
            <a:avLst/>
          </a:prstGeom>
          <a:solidFill>
            <a:schemeClr val="accent3">
              <a:satOff val="-3883"/>
              <a:lumOff val="14670"/>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96" name="Body Level One…"/>
          <p:cNvSpPr txBox="1">
            <a:spLocks noGrp="1"/>
          </p:cNvSpPr>
          <p:nvPr>
            <p:ph type="body" sz="quarter" idx="1" hasCustomPrompt="1"/>
          </p:nvPr>
        </p:nvSpPr>
        <p:spPr>
          <a:xfrm>
            <a:off x="13496600" y="4331487"/>
            <a:ext cx="9049076" cy="5492985"/>
          </a:xfrm>
          <a:prstGeom prst="rect">
            <a:avLst/>
          </a:prstGeom>
        </p:spPr>
        <p:txBody>
          <a:bodyPr/>
          <a:lstStyle>
            <a:lvl1pPr algn="l">
              <a:lnSpc>
                <a:spcPct val="100000"/>
              </a:lnSpc>
              <a:spcBef>
                <a:spcPts val="3200"/>
              </a:spcBef>
              <a:defRPr sz="4000" spc="-39"/>
            </a:lvl1pPr>
            <a:lvl2pPr algn="l">
              <a:lnSpc>
                <a:spcPct val="100000"/>
              </a:lnSpc>
              <a:spcBef>
                <a:spcPts val="3200"/>
              </a:spcBef>
              <a:defRPr sz="4000" spc="-39"/>
            </a:lvl2pPr>
            <a:lvl3pPr algn="l">
              <a:lnSpc>
                <a:spcPct val="100000"/>
              </a:lnSpc>
              <a:spcBef>
                <a:spcPts val="3200"/>
              </a:spcBef>
              <a:defRPr sz="4000" spc="-39"/>
            </a:lvl3pPr>
            <a:lvl4pPr algn="l">
              <a:lnSpc>
                <a:spcPct val="100000"/>
              </a:lnSpc>
              <a:spcBef>
                <a:spcPts val="3200"/>
              </a:spcBef>
              <a:defRPr sz="4000" spc="-39"/>
            </a:lvl4pPr>
            <a:lvl5pPr algn="l">
              <a:lnSpc>
                <a:spcPct val="100000"/>
              </a:lnSpc>
              <a:spcBef>
                <a:spcPts val="3200"/>
              </a:spcBef>
              <a:defRPr sz="4000" spc="-39"/>
            </a:lvl5pPr>
          </a:lstStyle>
          <a:p>
            <a:r>
              <a:t>Agenda Topics</a:t>
            </a:r>
          </a:p>
          <a:p>
            <a:pPr lvl="1"/>
            <a:endParaRPr/>
          </a:p>
          <a:p>
            <a:pPr lvl="2"/>
            <a:endParaRPr/>
          </a:p>
          <a:p>
            <a:pPr lvl="3"/>
            <a:endParaRPr/>
          </a:p>
          <a:p>
            <a:pPr lvl="4"/>
            <a:endParaRPr/>
          </a:p>
        </p:txBody>
      </p:sp>
      <p:sp>
        <p:nvSpPr>
          <p:cNvPr id="97" name="Agenda Title"/>
          <p:cNvSpPr txBox="1">
            <a:spLocks noGrp="1"/>
          </p:cNvSpPr>
          <p:nvPr>
            <p:ph type="title" hasCustomPrompt="1"/>
          </p:nvPr>
        </p:nvSpPr>
        <p:spPr>
          <a:xfrm>
            <a:off x="1676400" y="5865318"/>
            <a:ext cx="9829800" cy="1733018"/>
          </a:xfrm>
          <a:prstGeom prst="rect">
            <a:avLst/>
          </a:prstGeom>
        </p:spPr>
        <p:txBody>
          <a:bodyPr anchor="ctr"/>
          <a:lstStyle>
            <a:lvl1pPr>
              <a:lnSpc>
                <a:spcPct val="70000"/>
              </a:lnSpc>
              <a:defRPr sz="8200">
                <a:latin typeface="+mn-lt"/>
                <a:ea typeface="+mn-ea"/>
                <a:cs typeface="+mn-cs"/>
                <a:sym typeface="Canela Bold"/>
              </a:defRPr>
            </a:lvl1pPr>
          </a:lstStyle>
          <a:p>
            <a:r>
              <a:t>Agenda Title</a:t>
            </a:r>
          </a:p>
        </p:txBody>
      </p:sp>
      <p:sp>
        <p:nvSpPr>
          <p:cNvPr id="98"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7F2"/>
        </a:solidFill>
        <a:effectLst/>
      </p:bgPr>
    </p:bg>
    <p:spTree>
      <p:nvGrpSpPr>
        <p:cNvPr id="1" name=""/>
        <p:cNvGrpSpPr/>
        <p:nvPr/>
      </p:nvGrpSpPr>
      <p:grpSpPr>
        <a:xfrm>
          <a:off x="0" y="0"/>
          <a:ext cx="0" cy="0"/>
          <a:chOff x="0" y="0"/>
          <a:chExt cx="0" cy="0"/>
        </a:xfrm>
      </p:grpSpPr>
      <p:sp>
        <p:nvSpPr>
          <p:cNvPr id="2" name="Rectangle"/>
          <p:cNvSpPr/>
          <p:nvPr/>
        </p:nvSpPr>
        <p:spPr>
          <a:xfrm>
            <a:off x="1002557" y="1066800"/>
            <a:ext cx="22378886" cy="11582400"/>
          </a:xfrm>
          <a:prstGeom prst="rect">
            <a:avLst/>
          </a:prstGeom>
          <a:solidFill>
            <a:schemeClr val="accent1">
              <a:hueOff val="-398243"/>
              <a:satOff val="23908"/>
              <a:lumOff val="10782"/>
            </a:schemeClr>
          </a:solidFill>
          <a:ln w="12700">
            <a:miter lim="400000"/>
          </a:ln>
        </p:spPr>
        <p:txBody>
          <a:bodyPr lIns="0" tIns="0" rIns="0" bIns="0" anchor="ctr"/>
          <a:lstStyle/>
          <a:p>
            <a:pPr defTabSz="415431">
              <a:lnSpc>
                <a:spcPct val="120000"/>
              </a:lnSpc>
              <a:spcBef>
                <a:spcPts val="0"/>
              </a:spcBef>
              <a:defRPr sz="3000" spc="-59">
                <a:latin typeface="Canela Deck Bold"/>
                <a:ea typeface="Canela Deck Bold"/>
                <a:cs typeface="Canela Deck Bold"/>
                <a:sym typeface="Canela Deck Bold"/>
              </a:defRPr>
            </a:pPr>
            <a:endParaRPr/>
          </a:p>
        </p:txBody>
      </p:sp>
      <p:sp>
        <p:nvSpPr>
          <p:cNvPr id="3" name="Presentation Title"/>
          <p:cNvSpPr txBox="1">
            <a:spLocks noGrp="1"/>
          </p:cNvSpPr>
          <p:nvPr>
            <p:ph type="title" hasCustomPrompt="1"/>
          </p:nvPr>
        </p:nvSpPr>
        <p:spPr>
          <a:xfrm>
            <a:off x="2057400" y="2865877"/>
            <a:ext cx="20269200" cy="5359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t>Presentation Title</a:t>
            </a:r>
          </a:p>
        </p:txBody>
      </p:sp>
      <p:sp>
        <p:nvSpPr>
          <p:cNvPr id="4" name="Body Level One…"/>
          <p:cNvSpPr txBox="1">
            <a:spLocks noGrp="1"/>
          </p:cNvSpPr>
          <p:nvPr>
            <p:ph type="body" idx="1" hasCustomPrompt="1"/>
          </p:nvPr>
        </p:nvSpPr>
        <p:spPr>
          <a:xfrm>
            <a:off x="2057400" y="7814975"/>
            <a:ext cx="20269200" cy="14880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Slide Subtitle</a:t>
            </a:r>
          </a:p>
          <a:p>
            <a:pPr lvl="1"/>
            <a:endParaRPr/>
          </a:p>
          <a:p>
            <a:pPr lvl="2"/>
            <a:endParaRPr/>
          </a:p>
          <a:p>
            <a:pPr lvl="3"/>
            <a:endParaRPr/>
          </a:p>
          <a:p>
            <a:pPr lvl="4"/>
            <a:endParaRPr/>
          </a:p>
        </p:txBody>
      </p:sp>
      <p:sp>
        <p:nvSpPr>
          <p:cNvPr id="5" name="Slide Number"/>
          <p:cNvSpPr txBox="1">
            <a:spLocks noGrp="1"/>
          </p:cNvSpPr>
          <p:nvPr>
            <p:ph type="sldNum" sz="quarter" idx="2"/>
          </p:nvPr>
        </p:nvSpPr>
        <p:spPr>
          <a:xfrm>
            <a:off x="12038228" y="13131800"/>
            <a:ext cx="307544" cy="342900"/>
          </a:xfrm>
          <a:prstGeom prst="rect">
            <a:avLst/>
          </a:prstGeom>
          <a:ln w="12700">
            <a:miter lim="400000"/>
          </a:ln>
        </p:spPr>
        <p:txBody>
          <a:bodyPr wrap="none" lIns="50800" tIns="50800" rIns="50800" bIns="50800" anchor="b">
            <a:spAutoFit/>
          </a:bodyPr>
          <a:lstStyle>
            <a:lvl1pPr defTabSz="825500">
              <a:lnSpc>
                <a:spcPct val="100000"/>
              </a:lnSpc>
              <a:spcBef>
                <a:spcPts val="0"/>
              </a:spcBef>
              <a:defRPr sz="1600">
                <a:solidFill>
                  <a:srgbClr val="5E5E5E"/>
                </a:solidFill>
                <a:latin typeface="Proxima Nova"/>
                <a:ea typeface="Proxima Nova"/>
                <a:cs typeface="Proxima Nova"/>
                <a:sym typeface="Proxima Nova"/>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1pPr>
      <a:lvl2pPr marL="0" marR="0" indent="4572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2pPr>
      <a:lvl3pPr marL="0" marR="0" indent="9144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3pPr>
      <a:lvl4pPr marL="0" marR="0" indent="13716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4pPr>
      <a:lvl5pPr marL="0" marR="0" indent="18288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5pPr>
      <a:lvl6pPr marL="0" marR="0" indent="22860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6pPr>
      <a:lvl7pPr marL="0" marR="0" indent="27432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7pPr>
      <a:lvl8pPr marL="0" marR="0" indent="32004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8pPr>
      <a:lvl9pPr marL="0" marR="0" indent="36576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9pPr>
    </p:titleStyle>
    <p:bodyStyle>
      <a:lvl1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1pPr>
      <a:lvl2pPr marL="0" marR="0" indent="4572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2pPr>
      <a:lvl3pPr marL="0" marR="0" indent="9144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3pPr>
      <a:lvl4pPr marL="0" marR="0" indent="13716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4pPr>
      <a:lvl5pPr marL="0" marR="0" indent="18288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5pPr>
      <a:lvl6pPr marL="0" marR="0" indent="22860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6pPr>
      <a:lvl7pPr marL="0" marR="0" indent="27432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7pPr>
      <a:lvl8pPr marL="0" marR="0" indent="32004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8pPr>
      <a:lvl9pPr marL="0" marR="0" indent="36576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9pPr>
    </p:bodyStyle>
    <p:otherStyle>
      <a:lvl1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1pPr>
      <a:lvl2pPr marL="0" marR="0" indent="4572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2pPr>
      <a:lvl3pPr marL="0" marR="0" indent="9144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3pPr>
      <a:lvl4pPr marL="0" marR="0" indent="13716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4pPr>
      <a:lvl5pPr marL="0" marR="0" indent="18288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5pPr>
      <a:lvl6pPr marL="0" marR="0" indent="22860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6pPr>
      <a:lvl7pPr marL="0" marR="0" indent="27432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7pPr>
      <a:lvl8pPr marL="0" marR="0" indent="32004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8pPr>
      <a:lvl9pPr marL="0" marR="0" indent="36576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jpeg"/><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8.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pexels-tom-fisk-2226457.jpg" descr="pexels-tom-fisk-2226457.jpg"/>
          <p:cNvPicPr>
            <a:picLocks noGrp="1" noChangeAspect="1"/>
          </p:cNvPicPr>
          <p:nvPr>
            <p:ph type="pic" idx="21"/>
          </p:nvPr>
        </p:nvPicPr>
        <p:blipFill>
          <a:blip r:embed="rId2" cstate="print">
            <a:extLst>
              <a:ext uri="{28A0092B-C50C-407E-A947-70E740481C1C}">
                <a14:useLocalDpi xmlns:a14="http://schemas.microsoft.com/office/drawing/2010/main" val="0"/>
              </a:ext>
            </a:extLst>
          </a:blip>
          <a:srcRect/>
          <a:stretch>
            <a:fillRect/>
          </a:stretch>
        </p:blipFill>
        <p:spPr>
          <a:xfrm>
            <a:off x="-106943" y="-246032"/>
            <a:ext cx="25067571" cy="14153397"/>
          </a:xfrm>
          <a:prstGeom prst="rect">
            <a:avLst/>
          </a:prstGeom>
        </p:spPr>
      </p:pic>
      <p:sp>
        <p:nvSpPr>
          <p:cNvPr id="162" name="Rectangle"/>
          <p:cNvSpPr/>
          <p:nvPr/>
        </p:nvSpPr>
        <p:spPr>
          <a:xfrm>
            <a:off x="-106943" y="-246032"/>
            <a:ext cx="25067420" cy="14213012"/>
          </a:xfrm>
          <a:prstGeom prst="rect">
            <a:avLst/>
          </a:prstGeom>
          <a:solidFill>
            <a:srgbClr val="002264">
              <a:alpha val="8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63" name="Your Pitch Deck"/>
          <p:cNvSpPr txBox="1">
            <a:spLocks noGrp="1"/>
          </p:cNvSpPr>
          <p:nvPr>
            <p:ph type="title"/>
          </p:nvPr>
        </p:nvSpPr>
        <p:spPr>
          <a:xfrm>
            <a:off x="2057400" y="2426009"/>
            <a:ext cx="20269200" cy="5359401"/>
          </a:xfrm>
          <a:prstGeom prst="rect">
            <a:avLst/>
          </a:prstGeom>
        </p:spPr>
        <p:txBody>
          <a:bodyPr/>
          <a:lstStyle>
            <a:lvl1pPr>
              <a:defRPr sz="10000">
                <a:latin typeface="MetaOT-Medium"/>
                <a:ea typeface="MetaOT-Medium"/>
                <a:cs typeface="MetaOT-Medium"/>
                <a:sym typeface="MetaOT-Medium"/>
              </a:defRPr>
            </a:lvl1pPr>
          </a:lstStyle>
          <a:p>
            <a:r>
              <a:rPr lang="it-CH"/>
              <a:t>Il vostro pitch deck</a:t>
            </a:r>
          </a:p>
        </p:txBody>
      </p:sp>
      <p:sp>
        <p:nvSpPr>
          <p:cNvPr id="164" name="10 elements to include in a pitch deck"/>
          <p:cNvSpPr txBox="1">
            <a:spLocks noGrp="1"/>
          </p:cNvSpPr>
          <p:nvPr>
            <p:ph type="body" idx="22"/>
          </p:nvPr>
        </p:nvSpPr>
        <p:spPr>
          <a:xfrm>
            <a:off x="2203267" y="7716269"/>
            <a:ext cx="20269201" cy="84594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4000">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I 10 elementi da includere in un pitch deck</a:t>
            </a:r>
          </a:p>
        </p:txBody>
      </p:sp>
      <p:sp>
        <p:nvSpPr>
          <p:cNvPr id="165" name="Author | Date | Contact"/>
          <p:cNvSpPr txBox="1"/>
          <p:nvPr/>
        </p:nvSpPr>
        <p:spPr>
          <a:xfrm>
            <a:off x="2241367" y="11401327"/>
            <a:ext cx="20269201" cy="8459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Autore | Data | Contatto</a:t>
            </a:r>
          </a:p>
        </p:txBody>
      </p:sp>
      <p:pic>
        <p:nvPicPr>
          <p:cNvPr id="166" name="SW_byCD_White_YellowSpark.png" descr="SW_byCD_White_YellowSpar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70165" y="312775"/>
            <a:ext cx="4267290" cy="1573175"/>
          </a:xfrm>
          <a:prstGeom prst="rect">
            <a:avLst/>
          </a:prstGeom>
          <a:ln w="12700">
            <a:miter lim="400000"/>
          </a:ln>
        </p:spPr>
      </p:pic>
      <p:pic>
        <p:nvPicPr>
          <p:cNvPr id="168" name="logo-baloise-group-01.png" descr="logo-baloise-group-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729" y="-1697820"/>
            <a:ext cx="2539652" cy="700945"/>
          </a:xfrm>
          <a:prstGeom prst="rect">
            <a:avLst/>
          </a:prstGeom>
          <a:ln w="12700">
            <a:miter lim="400000"/>
          </a:ln>
        </p:spPr>
      </p:pic>
      <p:pic>
        <p:nvPicPr>
          <p:cNvPr id="169" name="SW_byCD_Black.png" descr="SW_byCD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768099" y="-1833741"/>
            <a:ext cx="3101908" cy="972788"/>
          </a:xfrm>
          <a:prstGeom prst="rect">
            <a:avLst/>
          </a:prstGeom>
          <a:ln w="12700">
            <a:miter lim="400000"/>
          </a:ln>
        </p:spPr>
      </p:pic>
      <p:pic>
        <p:nvPicPr>
          <p:cNvPr id="2" name="Grafik 1">
            <a:extLst>
              <a:ext uri="{FF2B5EF4-FFF2-40B4-BE49-F238E27FC236}">
                <a16:creationId xmlns:a16="http://schemas.microsoft.com/office/drawing/2014/main" id="{0F4CC2CE-3828-9C74-AF76-3F1355A0AF1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73458" y="597243"/>
            <a:ext cx="3371882" cy="687864"/>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Team"/>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Team</a:t>
            </a:r>
          </a:p>
        </p:txBody>
      </p:sp>
      <p:pic>
        <p:nvPicPr>
          <p:cNvPr id="326"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27" name="Your Pitch Deck"/>
          <p:cNvSpPr txBox="1"/>
          <p:nvPr/>
        </p:nvSpPr>
        <p:spPr>
          <a:xfrm>
            <a:off x="735742" y="369919"/>
            <a:ext cx="2591413" cy="6147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Il vostro pitch deck</a:t>
            </a:r>
          </a:p>
        </p:txBody>
      </p:sp>
      <p:sp>
        <p:nvSpPr>
          <p:cNvPr id="328" name="The content on this slide should present the company’s management team’s expertise and capabilities to bring your product or service to the the market. Who are the key team members (and co-founders, if applicable) and what expertise and previous experien"/>
          <p:cNvSpPr txBox="1"/>
          <p:nvPr/>
        </p:nvSpPr>
        <p:spPr>
          <a:xfrm>
            <a:off x="4240683" y="4020313"/>
            <a:ext cx="15902634" cy="26059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Il contenuto su questa slide deve presentare le competenze e le abilità del team di gestione dell’azienda per portare il vostro prodotto o servizio sul mercato. Chi sono i membri chiave (e i co-fondatori, se applicabile) del team e quali competenze e precedenti esperienze corroborano lo sviluppo del vantaggio competitivo dell’azienda.</a:t>
            </a:r>
          </a:p>
        </p:txBody>
      </p:sp>
      <p:sp>
        <p:nvSpPr>
          <p:cNvPr id="329" name="Team"/>
          <p:cNvSpPr txBox="1"/>
          <p:nvPr/>
        </p:nvSpPr>
        <p:spPr>
          <a:xfrm>
            <a:off x="2219233" y="2319109"/>
            <a:ext cx="20269201" cy="18586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it-CH"/>
              <a:t>Team</a:t>
            </a:r>
          </a:p>
        </p:txBody>
      </p:sp>
      <p:sp>
        <p:nvSpPr>
          <p:cNvPr id="330" name="Complimentary workforce"/>
          <p:cNvSpPr txBox="1"/>
          <p:nvPr/>
        </p:nvSpPr>
        <p:spPr>
          <a:xfrm>
            <a:off x="4078130" y="1045655"/>
            <a:ext cx="16227740" cy="171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Personale complementare</a:t>
            </a:r>
          </a:p>
        </p:txBody>
      </p:sp>
      <p:grpSp>
        <p:nvGrpSpPr>
          <p:cNvPr id="334" name="Group"/>
          <p:cNvGrpSpPr/>
          <p:nvPr/>
        </p:nvGrpSpPr>
        <p:grpSpPr>
          <a:xfrm>
            <a:off x="2144000" y="7519758"/>
            <a:ext cx="2591413" cy="3214680"/>
            <a:chOff x="-105208" y="0"/>
            <a:chExt cx="2591411" cy="3214678"/>
          </a:xfrm>
        </p:grpSpPr>
        <p:sp>
          <p:nvSpPr>
            <p:cNvPr id="331"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Nome | Posizione</a:t>
              </a:r>
            </a:p>
          </p:txBody>
        </p:sp>
        <p:sp>
          <p:nvSpPr>
            <p:cNvPr id="332"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Breve bio</a:t>
              </a:r>
            </a:p>
          </p:txBody>
        </p:sp>
        <p:pic>
          <p:nvPicPr>
            <p:cNvPr id="333"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38" name="Group"/>
          <p:cNvGrpSpPr/>
          <p:nvPr/>
        </p:nvGrpSpPr>
        <p:grpSpPr>
          <a:xfrm>
            <a:off x="6520147" y="7519758"/>
            <a:ext cx="2591413" cy="3214680"/>
            <a:chOff x="-105208" y="0"/>
            <a:chExt cx="2591411" cy="3214678"/>
          </a:xfrm>
        </p:grpSpPr>
        <p:sp>
          <p:nvSpPr>
            <p:cNvPr id="335"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Nome | Posizione</a:t>
              </a:r>
            </a:p>
          </p:txBody>
        </p:sp>
        <p:sp>
          <p:nvSpPr>
            <p:cNvPr id="336"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Breve bio</a:t>
              </a:r>
            </a:p>
          </p:txBody>
        </p:sp>
        <p:pic>
          <p:nvPicPr>
            <p:cNvPr id="337"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42" name="Group"/>
          <p:cNvGrpSpPr/>
          <p:nvPr/>
        </p:nvGrpSpPr>
        <p:grpSpPr>
          <a:xfrm>
            <a:off x="10896294" y="7519758"/>
            <a:ext cx="2591413" cy="3214680"/>
            <a:chOff x="-105208" y="0"/>
            <a:chExt cx="2591411" cy="3214678"/>
          </a:xfrm>
        </p:grpSpPr>
        <p:sp>
          <p:nvSpPr>
            <p:cNvPr id="339"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Nome | Posizione</a:t>
              </a:r>
            </a:p>
          </p:txBody>
        </p:sp>
        <p:sp>
          <p:nvSpPr>
            <p:cNvPr id="340"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Breve bio</a:t>
              </a:r>
            </a:p>
          </p:txBody>
        </p:sp>
        <p:pic>
          <p:nvPicPr>
            <p:cNvPr id="341"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46" name="Group"/>
          <p:cNvGrpSpPr/>
          <p:nvPr/>
        </p:nvGrpSpPr>
        <p:grpSpPr>
          <a:xfrm>
            <a:off x="15272440" y="7519758"/>
            <a:ext cx="2591413" cy="3214680"/>
            <a:chOff x="-105208" y="0"/>
            <a:chExt cx="2591411" cy="3214678"/>
          </a:xfrm>
        </p:grpSpPr>
        <p:sp>
          <p:nvSpPr>
            <p:cNvPr id="343"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Nome | Posizione</a:t>
              </a:r>
            </a:p>
          </p:txBody>
        </p:sp>
        <p:sp>
          <p:nvSpPr>
            <p:cNvPr id="344"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Breve bio</a:t>
              </a:r>
            </a:p>
          </p:txBody>
        </p:sp>
        <p:pic>
          <p:nvPicPr>
            <p:cNvPr id="345"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50" name="Group"/>
          <p:cNvGrpSpPr/>
          <p:nvPr/>
        </p:nvGrpSpPr>
        <p:grpSpPr>
          <a:xfrm>
            <a:off x="19648587" y="7519758"/>
            <a:ext cx="2591413" cy="3214680"/>
            <a:chOff x="-105208" y="0"/>
            <a:chExt cx="2591411" cy="3214678"/>
          </a:xfrm>
        </p:grpSpPr>
        <p:sp>
          <p:nvSpPr>
            <p:cNvPr id="347"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Nome | Posizione</a:t>
              </a:r>
            </a:p>
          </p:txBody>
        </p:sp>
        <p:sp>
          <p:nvSpPr>
            <p:cNvPr id="348"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Breve bio</a:t>
              </a:r>
            </a:p>
          </p:txBody>
        </p:sp>
        <p:pic>
          <p:nvPicPr>
            <p:cNvPr id="34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pic>
        <p:nvPicPr>
          <p:cNvPr id="351"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Rectangle"/>
          <p:cNvSpPr/>
          <p:nvPr/>
        </p:nvSpPr>
        <p:spPr>
          <a:xfrm>
            <a:off x="-745287" y="7115418"/>
            <a:ext cx="8643461" cy="6891739"/>
          </a:xfrm>
          <a:prstGeom prst="rect">
            <a:avLst/>
          </a:prstGeom>
          <a:solidFill>
            <a:srgbClr val="002264"/>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54" name="Financials"/>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Dati finanziari</a:t>
            </a:r>
          </a:p>
        </p:txBody>
      </p:sp>
      <p:pic>
        <p:nvPicPr>
          <p:cNvPr id="355"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56" name="Your Pitch Deck"/>
          <p:cNvSpPr txBox="1"/>
          <p:nvPr/>
        </p:nvSpPr>
        <p:spPr>
          <a:xfrm>
            <a:off x="735742" y="369919"/>
            <a:ext cx="3814487" cy="6147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Il vostro pitch deck</a:t>
            </a:r>
          </a:p>
        </p:txBody>
      </p:sp>
      <p:sp>
        <p:nvSpPr>
          <p:cNvPr id="357" name="The information on this slide allows you to convince the investors from your company’s financial health for the upcoming three to five years. This include income statements, projected growth, and information on the business model itself. Try to present t"/>
          <p:cNvSpPr txBox="1"/>
          <p:nvPr/>
        </p:nvSpPr>
        <p:spPr>
          <a:xfrm>
            <a:off x="4240683" y="4020313"/>
            <a:ext cx="15902634" cy="26059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Le informazioni su questa slide vi consentono di convincere gli investitori della solidità finanziaria della vostra società per i prossimi tre-cinque anni. Esse includono conti economici, crescita stimata e informazioni sul modello di business stesso. Provate a presentare i dati in modo tale che siano facili da capire, tramite una visualizzazione anziché parole. Utilizzate infografiche, come grafici a torta o grafici a barre. </a:t>
            </a:r>
          </a:p>
        </p:txBody>
      </p:sp>
      <p:sp>
        <p:nvSpPr>
          <p:cNvPr id="358" name="Financials"/>
          <p:cNvSpPr txBox="1"/>
          <p:nvPr/>
        </p:nvSpPr>
        <p:spPr>
          <a:xfrm>
            <a:off x="2219233" y="2319109"/>
            <a:ext cx="20269201" cy="18586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it-CH"/>
              <a:t>Dati finanziari</a:t>
            </a:r>
          </a:p>
        </p:txBody>
      </p:sp>
      <p:sp>
        <p:nvSpPr>
          <p:cNvPr id="359" name="Know your numbers"/>
          <p:cNvSpPr txBox="1"/>
          <p:nvPr/>
        </p:nvSpPr>
        <p:spPr>
          <a:xfrm>
            <a:off x="4078130" y="1045655"/>
            <a:ext cx="16227740" cy="171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Apprendete quali sono i vostri numeri</a:t>
            </a:r>
          </a:p>
        </p:txBody>
      </p:sp>
      <p:sp>
        <p:nvSpPr>
          <p:cNvPr id="360" name="Line"/>
          <p:cNvSpPr/>
          <p:nvPr/>
        </p:nvSpPr>
        <p:spPr>
          <a:xfrm>
            <a:off x="1960110" y="9119456"/>
            <a:ext cx="4425378" cy="1"/>
          </a:xfrm>
          <a:prstGeom prst="line">
            <a:avLst/>
          </a:prstGeom>
          <a:ln w="25400">
            <a:solidFill>
              <a:srgbClr val="FFFFFF"/>
            </a:solidFill>
            <a:miter lim="400000"/>
          </a:ln>
        </p:spPr>
        <p:txBody>
          <a:bodyPr lIns="45719" rIns="45719" anchor="ctr"/>
          <a:lstStyle/>
          <a:p>
            <a:endParaRPr/>
          </a:p>
        </p:txBody>
      </p:sp>
      <p:sp>
        <p:nvSpPr>
          <p:cNvPr id="361" name="$$ Product development"/>
          <p:cNvSpPr txBox="1"/>
          <p:nvPr/>
        </p:nvSpPr>
        <p:spPr>
          <a:xfrm>
            <a:off x="1919601" y="7946572"/>
            <a:ext cx="4189606"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 sviluppo del prodotto</a:t>
            </a:r>
          </a:p>
        </p:txBody>
      </p:sp>
      <p:sp>
        <p:nvSpPr>
          <p:cNvPr id="362" name="Line"/>
          <p:cNvSpPr/>
          <p:nvPr/>
        </p:nvSpPr>
        <p:spPr>
          <a:xfrm>
            <a:off x="1980365" y="11018214"/>
            <a:ext cx="4425378" cy="1"/>
          </a:xfrm>
          <a:prstGeom prst="line">
            <a:avLst/>
          </a:prstGeom>
          <a:ln w="25400">
            <a:solidFill>
              <a:srgbClr val="FFFFFF"/>
            </a:solidFill>
            <a:miter lim="400000"/>
          </a:ln>
        </p:spPr>
        <p:txBody>
          <a:bodyPr lIns="45719" rIns="45719" anchor="ctr"/>
          <a:lstStyle/>
          <a:p>
            <a:endParaRPr/>
          </a:p>
        </p:txBody>
      </p:sp>
      <p:sp>
        <p:nvSpPr>
          <p:cNvPr id="363" name="$$ Wages &amp; hired"/>
          <p:cNvSpPr txBox="1"/>
          <p:nvPr/>
        </p:nvSpPr>
        <p:spPr>
          <a:xfrm>
            <a:off x="1939856" y="9845330"/>
            <a:ext cx="3033842"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 retribuzioni e assunzioni</a:t>
            </a:r>
          </a:p>
        </p:txBody>
      </p:sp>
      <p:sp>
        <p:nvSpPr>
          <p:cNvPr id="364" name="Line"/>
          <p:cNvSpPr/>
          <p:nvPr/>
        </p:nvSpPr>
        <p:spPr>
          <a:xfrm>
            <a:off x="1960110" y="12844609"/>
            <a:ext cx="4425378" cy="1"/>
          </a:xfrm>
          <a:prstGeom prst="line">
            <a:avLst/>
          </a:prstGeom>
          <a:ln w="25400">
            <a:solidFill>
              <a:srgbClr val="FFFFFF"/>
            </a:solidFill>
            <a:miter lim="400000"/>
          </a:ln>
        </p:spPr>
        <p:txBody>
          <a:bodyPr lIns="45719" rIns="45719" anchor="ctr"/>
          <a:lstStyle/>
          <a:p>
            <a:endParaRPr/>
          </a:p>
        </p:txBody>
      </p:sp>
      <p:sp>
        <p:nvSpPr>
          <p:cNvPr id="365" name="$$ Product Launch"/>
          <p:cNvSpPr txBox="1"/>
          <p:nvPr/>
        </p:nvSpPr>
        <p:spPr>
          <a:xfrm>
            <a:off x="1919601" y="11671726"/>
            <a:ext cx="3210172"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 lancio del prodotto</a:t>
            </a:r>
          </a:p>
        </p:txBody>
      </p:sp>
      <p:sp>
        <p:nvSpPr>
          <p:cNvPr id="366" name="Line"/>
          <p:cNvSpPr/>
          <p:nvPr/>
        </p:nvSpPr>
        <p:spPr>
          <a:xfrm>
            <a:off x="10423610" y="10389456"/>
            <a:ext cx="12138050" cy="1"/>
          </a:xfrm>
          <a:prstGeom prst="line">
            <a:avLst/>
          </a:prstGeom>
          <a:ln w="25400">
            <a:solidFill>
              <a:srgbClr val="3D539C"/>
            </a:solidFill>
            <a:miter lim="400000"/>
          </a:ln>
        </p:spPr>
        <p:txBody>
          <a:bodyPr lIns="45719" rIns="45719" anchor="ctr"/>
          <a:lstStyle/>
          <a:p>
            <a:endParaRPr/>
          </a:p>
        </p:txBody>
      </p:sp>
      <p:sp>
        <p:nvSpPr>
          <p:cNvPr id="367" name="Line"/>
          <p:cNvSpPr/>
          <p:nvPr/>
        </p:nvSpPr>
        <p:spPr>
          <a:xfrm>
            <a:off x="10429158" y="10070686"/>
            <a:ext cx="1" cy="637541"/>
          </a:xfrm>
          <a:prstGeom prst="line">
            <a:avLst/>
          </a:prstGeom>
          <a:ln w="25400">
            <a:solidFill>
              <a:srgbClr val="3D539C"/>
            </a:solidFill>
            <a:miter lim="400000"/>
          </a:ln>
        </p:spPr>
        <p:txBody>
          <a:bodyPr lIns="45719" rIns="45719" anchor="ctr"/>
          <a:lstStyle/>
          <a:p>
            <a:endParaRPr/>
          </a:p>
        </p:txBody>
      </p:sp>
      <p:sp>
        <p:nvSpPr>
          <p:cNvPr id="368" name="Line"/>
          <p:cNvSpPr/>
          <p:nvPr/>
        </p:nvSpPr>
        <p:spPr>
          <a:xfrm>
            <a:off x="22555843" y="10070686"/>
            <a:ext cx="1" cy="637541"/>
          </a:xfrm>
          <a:prstGeom prst="line">
            <a:avLst/>
          </a:prstGeom>
          <a:ln w="25400">
            <a:solidFill>
              <a:srgbClr val="3D539C"/>
            </a:solidFill>
            <a:miter lim="400000"/>
          </a:ln>
        </p:spPr>
        <p:txBody>
          <a:bodyPr lIns="45719" rIns="45719" anchor="ctr"/>
          <a:lstStyle/>
          <a:p>
            <a:endParaRPr/>
          </a:p>
        </p:txBody>
      </p:sp>
      <p:sp>
        <p:nvSpPr>
          <p:cNvPr id="369" name="Line"/>
          <p:cNvSpPr/>
          <p:nvPr/>
        </p:nvSpPr>
        <p:spPr>
          <a:xfrm>
            <a:off x="16492635" y="10070686"/>
            <a:ext cx="1" cy="637541"/>
          </a:xfrm>
          <a:prstGeom prst="line">
            <a:avLst/>
          </a:prstGeom>
          <a:ln w="25400">
            <a:solidFill>
              <a:srgbClr val="3D539C"/>
            </a:solidFill>
            <a:miter lim="400000"/>
          </a:ln>
        </p:spPr>
        <p:txBody>
          <a:bodyPr lIns="45719" rIns="45719" anchor="ctr"/>
          <a:lstStyle/>
          <a:p>
            <a:endParaRPr/>
          </a:p>
        </p:txBody>
      </p:sp>
      <p:sp>
        <p:nvSpPr>
          <p:cNvPr id="370" name="Line"/>
          <p:cNvSpPr/>
          <p:nvPr/>
        </p:nvSpPr>
        <p:spPr>
          <a:xfrm>
            <a:off x="13460896" y="10070686"/>
            <a:ext cx="1" cy="637541"/>
          </a:xfrm>
          <a:prstGeom prst="line">
            <a:avLst/>
          </a:prstGeom>
          <a:ln w="25400">
            <a:solidFill>
              <a:srgbClr val="3D539C"/>
            </a:solidFill>
            <a:miter lim="400000"/>
          </a:ln>
        </p:spPr>
        <p:txBody>
          <a:bodyPr lIns="45719" rIns="45719" anchor="ctr"/>
          <a:lstStyle/>
          <a:p>
            <a:endParaRPr/>
          </a:p>
        </p:txBody>
      </p:sp>
      <p:sp>
        <p:nvSpPr>
          <p:cNvPr id="371" name="Line"/>
          <p:cNvSpPr/>
          <p:nvPr/>
        </p:nvSpPr>
        <p:spPr>
          <a:xfrm>
            <a:off x="19524372" y="10070686"/>
            <a:ext cx="1" cy="637541"/>
          </a:xfrm>
          <a:prstGeom prst="line">
            <a:avLst/>
          </a:prstGeom>
          <a:ln w="25400">
            <a:solidFill>
              <a:srgbClr val="3D539C"/>
            </a:solidFill>
            <a:miter lim="400000"/>
          </a:ln>
        </p:spPr>
        <p:txBody>
          <a:bodyPr lIns="45719" rIns="45719" anchor="ctr"/>
          <a:lstStyle/>
          <a:p>
            <a:endParaRPr/>
          </a:p>
        </p:txBody>
      </p:sp>
      <p:sp>
        <p:nvSpPr>
          <p:cNvPr id="372" name="Timeline"/>
          <p:cNvSpPr txBox="1"/>
          <p:nvPr/>
        </p:nvSpPr>
        <p:spPr>
          <a:xfrm>
            <a:off x="15823155" y="8766496"/>
            <a:ext cx="1227257" cy="4339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Tempistica</a:t>
            </a:r>
          </a:p>
        </p:txBody>
      </p:sp>
      <p:sp>
        <p:nvSpPr>
          <p:cNvPr id="373" name="Q2"/>
          <p:cNvSpPr txBox="1"/>
          <p:nvPr/>
        </p:nvSpPr>
        <p:spPr>
          <a:xfrm>
            <a:off x="14704477" y="9443308"/>
            <a:ext cx="621539" cy="637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it-CH"/>
              <a:t>T2</a:t>
            </a:r>
          </a:p>
        </p:txBody>
      </p:sp>
      <p:sp>
        <p:nvSpPr>
          <p:cNvPr id="374" name="Q3"/>
          <p:cNvSpPr txBox="1"/>
          <p:nvPr/>
        </p:nvSpPr>
        <p:spPr>
          <a:xfrm>
            <a:off x="17736216" y="9443308"/>
            <a:ext cx="629921" cy="637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it-CH"/>
              <a:t>T3</a:t>
            </a:r>
          </a:p>
        </p:txBody>
      </p:sp>
      <p:sp>
        <p:nvSpPr>
          <p:cNvPr id="375" name="Q4"/>
          <p:cNvSpPr txBox="1"/>
          <p:nvPr/>
        </p:nvSpPr>
        <p:spPr>
          <a:xfrm>
            <a:off x="20898098" y="9443308"/>
            <a:ext cx="644018" cy="637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it-CH"/>
              <a:t>T4</a:t>
            </a:r>
          </a:p>
        </p:txBody>
      </p:sp>
      <p:sp>
        <p:nvSpPr>
          <p:cNvPr id="376" name="Q1"/>
          <p:cNvSpPr txBox="1"/>
          <p:nvPr/>
        </p:nvSpPr>
        <p:spPr>
          <a:xfrm>
            <a:off x="11672739" y="9443308"/>
            <a:ext cx="544577" cy="637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it-CH"/>
              <a:t>T1</a:t>
            </a:r>
          </a:p>
        </p:txBody>
      </p:sp>
      <p:sp>
        <p:nvSpPr>
          <p:cNvPr id="377" name="Funding"/>
          <p:cNvSpPr txBox="1"/>
          <p:nvPr/>
        </p:nvSpPr>
        <p:spPr>
          <a:xfrm>
            <a:off x="11275294" y="10866886"/>
            <a:ext cx="1339468" cy="458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Finanziamento</a:t>
            </a:r>
          </a:p>
        </p:txBody>
      </p:sp>
      <p:sp>
        <p:nvSpPr>
          <p:cNvPr id="378" name="Development"/>
          <p:cNvSpPr txBox="1"/>
          <p:nvPr/>
        </p:nvSpPr>
        <p:spPr>
          <a:xfrm>
            <a:off x="13936748" y="10866886"/>
            <a:ext cx="2157000" cy="458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Sviluppo</a:t>
            </a:r>
          </a:p>
        </p:txBody>
      </p:sp>
      <p:sp>
        <p:nvSpPr>
          <p:cNvPr id="379" name="Beta"/>
          <p:cNvSpPr txBox="1"/>
          <p:nvPr/>
        </p:nvSpPr>
        <p:spPr>
          <a:xfrm>
            <a:off x="17860407" y="10866886"/>
            <a:ext cx="802462" cy="458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Beta</a:t>
            </a:r>
          </a:p>
        </p:txBody>
      </p:sp>
      <p:sp>
        <p:nvSpPr>
          <p:cNvPr id="380" name="Public"/>
          <p:cNvSpPr txBox="1"/>
          <p:nvPr/>
        </p:nvSpPr>
        <p:spPr>
          <a:xfrm>
            <a:off x="20691436" y="10866886"/>
            <a:ext cx="1057340" cy="458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Pubblico</a:t>
            </a:r>
          </a:p>
        </p:txBody>
      </p:sp>
      <p:pic>
        <p:nvPicPr>
          <p:cNvPr id="381"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Investments &amp; funding"/>
          <p:cNvSpPr txBox="1">
            <a:spLocks noGrp="1"/>
          </p:cNvSpPr>
          <p:nvPr>
            <p:ph type="title" idx="4294967295"/>
          </p:nvPr>
        </p:nvSpPr>
        <p:spPr>
          <a:xfrm>
            <a:off x="18946907" y="369919"/>
            <a:ext cx="2763304" cy="614795"/>
          </a:xfrm>
          <a:prstGeom prst="rect">
            <a:avLst/>
          </a:prstGeom>
        </p:spPr>
        <p:txBody>
          <a:bodyPr anchor="t">
            <a:normAutofit fontScale="90000"/>
          </a:bodyPr>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Investimenti e finanziamenti</a:t>
            </a:r>
          </a:p>
        </p:txBody>
      </p:sp>
      <p:pic>
        <p:nvPicPr>
          <p:cNvPr id="384"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85" name="Your Pitch Deck"/>
          <p:cNvSpPr txBox="1"/>
          <p:nvPr/>
        </p:nvSpPr>
        <p:spPr>
          <a:xfrm>
            <a:off x="735742" y="369919"/>
            <a:ext cx="2763304" cy="6147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Il vostro pitch deck</a:t>
            </a:r>
          </a:p>
        </p:txBody>
      </p:sp>
      <p:sp>
        <p:nvSpPr>
          <p:cNvPr id="386" name="Finally, what amount of money is needed to fund your project? Don’t solely call out a number, but note as well how the funding will be spent. What are your goals? Are there any decision points? An in-depth explanation will build additional trust with inv"/>
          <p:cNvSpPr txBox="1"/>
          <p:nvPr/>
        </p:nvSpPr>
        <p:spPr>
          <a:xfrm>
            <a:off x="4240683" y="4020313"/>
            <a:ext cx="15902634" cy="26059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Infine, quale importo di denaro è necessario per finanziare il vostro progetto? Non limitatevi a citare un numero, ma precisate anche come verrà impiegato il finanziamento. Quali sono i vostri obiettivi? Sono previsti punti decisionali? Una spiegazione approfondita infonderà ulteriore fiducia agli investitori.</a:t>
            </a:r>
          </a:p>
        </p:txBody>
      </p:sp>
      <p:sp>
        <p:nvSpPr>
          <p:cNvPr id="387" name="Investments &amp; funding."/>
          <p:cNvSpPr txBox="1"/>
          <p:nvPr/>
        </p:nvSpPr>
        <p:spPr>
          <a:xfrm>
            <a:off x="2219233" y="2319109"/>
            <a:ext cx="20269201" cy="18586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it-CH"/>
              <a:t>Investimenti e finanziamenti.</a:t>
            </a:r>
          </a:p>
        </p:txBody>
      </p:sp>
      <p:sp>
        <p:nvSpPr>
          <p:cNvPr id="388" name="Highlight your future"/>
          <p:cNvSpPr txBox="1"/>
          <p:nvPr/>
        </p:nvSpPr>
        <p:spPr>
          <a:xfrm>
            <a:off x="4078130" y="1045655"/>
            <a:ext cx="16227740" cy="171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Mettete in evidenza il vostro futuro</a:t>
            </a:r>
          </a:p>
        </p:txBody>
      </p:sp>
      <p:sp>
        <p:nvSpPr>
          <p:cNvPr id="389"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390"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391" name="$$"/>
          <p:cNvSpPr txBox="1"/>
          <p:nvPr/>
        </p:nvSpPr>
        <p:spPr>
          <a:xfrm>
            <a:off x="11923016" y="9916866"/>
            <a:ext cx="537967"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a:t>
            </a:r>
          </a:p>
        </p:txBody>
      </p:sp>
      <p:sp>
        <p:nvSpPr>
          <p:cNvPr id="392" name="Investment details"/>
          <p:cNvSpPr txBox="1"/>
          <p:nvPr/>
        </p:nvSpPr>
        <p:spPr>
          <a:xfrm>
            <a:off x="9250819" y="10832000"/>
            <a:ext cx="5882362" cy="458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Dettagli dell’investimento</a:t>
            </a:r>
          </a:p>
        </p:txBody>
      </p:sp>
      <p:pic>
        <p:nvPicPr>
          <p:cNvPr id="393"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57000" y="8554653"/>
            <a:ext cx="1270000" cy="1270001"/>
          </a:xfrm>
          <a:prstGeom prst="rect">
            <a:avLst/>
          </a:prstGeom>
          <a:ln w="12700">
            <a:miter lim="400000"/>
          </a:ln>
        </p:spPr>
      </p:pic>
      <p:sp>
        <p:nvSpPr>
          <p:cNvPr id="394" name="$$"/>
          <p:cNvSpPr txBox="1"/>
          <p:nvPr/>
        </p:nvSpPr>
        <p:spPr>
          <a:xfrm>
            <a:off x="19604507" y="9916866"/>
            <a:ext cx="537967"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a:t>
            </a:r>
          </a:p>
        </p:txBody>
      </p:sp>
      <p:sp>
        <p:nvSpPr>
          <p:cNvPr id="395" name="Investment details"/>
          <p:cNvSpPr txBox="1"/>
          <p:nvPr/>
        </p:nvSpPr>
        <p:spPr>
          <a:xfrm>
            <a:off x="16932310" y="10832000"/>
            <a:ext cx="5882362" cy="458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Dettagli dell’investimento</a:t>
            </a:r>
          </a:p>
        </p:txBody>
      </p:sp>
      <p:pic>
        <p:nvPicPr>
          <p:cNvPr id="39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38490" y="8554653"/>
            <a:ext cx="1270001" cy="1270001"/>
          </a:xfrm>
          <a:prstGeom prst="rect">
            <a:avLst/>
          </a:prstGeom>
          <a:ln w="12700">
            <a:miter lim="400000"/>
          </a:ln>
        </p:spPr>
      </p:pic>
      <p:sp>
        <p:nvSpPr>
          <p:cNvPr id="397" name="$$"/>
          <p:cNvSpPr txBox="1"/>
          <p:nvPr/>
        </p:nvSpPr>
        <p:spPr>
          <a:xfrm>
            <a:off x="4241525" y="9916866"/>
            <a:ext cx="537967"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a:t>
            </a:r>
          </a:p>
        </p:txBody>
      </p:sp>
      <p:sp>
        <p:nvSpPr>
          <p:cNvPr id="398" name="Investment details"/>
          <p:cNvSpPr txBox="1"/>
          <p:nvPr/>
        </p:nvSpPr>
        <p:spPr>
          <a:xfrm>
            <a:off x="1569328" y="10832000"/>
            <a:ext cx="5882362" cy="458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Dettagli dell’investimento</a:t>
            </a:r>
          </a:p>
        </p:txBody>
      </p:sp>
      <p:pic>
        <p:nvPicPr>
          <p:cNvPr id="39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5508" y="8554653"/>
            <a:ext cx="1270001" cy="1270001"/>
          </a:xfrm>
          <a:prstGeom prst="rect">
            <a:avLst/>
          </a:prstGeom>
          <a:ln w="12700">
            <a:miter lim="400000"/>
          </a:ln>
        </p:spPr>
      </p:pic>
      <p:pic>
        <p:nvPicPr>
          <p:cNvPr id="400"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2" name="pexels-tom-fisk-2226457.jpg" descr="pexels-tom-fisk-2226457.jpg"/>
          <p:cNvPicPr>
            <a:picLocks noGrp="1" noChangeAspect="1"/>
          </p:cNvPicPr>
          <p:nvPr>
            <p:ph type="pic" idx="21"/>
          </p:nvPr>
        </p:nvPicPr>
        <p:blipFill>
          <a:blip r:embed="rId2" cstate="print">
            <a:extLst>
              <a:ext uri="{28A0092B-C50C-407E-A947-70E740481C1C}">
                <a14:useLocalDpi xmlns:a14="http://schemas.microsoft.com/office/drawing/2010/main" val="0"/>
              </a:ext>
            </a:extLst>
          </a:blip>
          <a:srcRect/>
          <a:stretch>
            <a:fillRect/>
          </a:stretch>
        </p:blipFill>
        <p:spPr>
          <a:xfrm>
            <a:off x="-106943" y="-246032"/>
            <a:ext cx="25067571" cy="14153397"/>
          </a:xfrm>
          <a:prstGeom prst="rect">
            <a:avLst/>
          </a:prstGeom>
        </p:spPr>
      </p:pic>
      <p:sp>
        <p:nvSpPr>
          <p:cNvPr id="403" name="Rectangle"/>
          <p:cNvSpPr/>
          <p:nvPr/>
        </p:nvSpPr>
        <p:spPr>
          <a:xfrm>
            <a:off x="-106943" y="-246032"/>
            <a:ext cx="25067420" cy="14213012"/>
          </a:xfrm>
          <a:prstGeom prst="rect">
            <a:avLst/>
          </a:prstGeom>
          <a:solidFill>
            <a:srgbClr val="002264">
              <a:alpha val="8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404" name="Thank you"/>
          <p:cNvSpPr txBox="1">
            <a:spLocks noGrp="1"/>
          </p:cNvSpPr>
          <p:nvPr>
            <p:ph type="title"/>
          </p:nvPr>
        </p:nvSpPr>
        <p:spPr>
          <a:xfrm>
            <a:off x="2057400" y="3462148"/>
            <a:ext cx="20269200" cy="5359401"/>
          </a:xfrm>
          <a:prstGeom prst="rect">
            <a:avLst/>
          </a:prstGeom>
        </p:spPr>
        <p:txBody>
          <a:bodyPr/>
          <a:lstStyle>
            <a:lvl1pPr>
              <a:defRPr sz="10000">
                <a:latin typeface="MetaOT-Medium"/>
                <a:ea typeface="MetaOT-Medium"/>
                <a:cs typeface="MetaOT-Medium"/>
                <a:sym typeface="MetaOT-Medium"/>
              </a:defRPr>
            </a:lvl1pPr>
          </a:lstStyle>
          <a:p>
            <a:r>
              <a:rPr lang="it-CH"/>
              <a:t>grazie</a:t>
            </a:r>
          </a:p>
        </p:txBody>
      </p:sp>
      <p:sp>
        <p:nvSpPr>
          <p:cNvPr id="405" name="Author | Date | Contact"/>
          <p:cNvSpPr txBox="1"/>
          <p:nvPr/>
        </p:nvSpPr>
        <p:spPr>
          <a:xfrm>
            <a:off x="2241367" y="11401327"/>
            <a:ext cx="20269201" cy="8459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Autore | Data | Contatto</a:t>
            </a:r>
          </a:p>
        </p:txBody>
      </p:sp>
      <p:pic>
        <p:nvPicPr>
          <p:cNvPr id="40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22316" y="3607158"/>
            <a:ext cx="1270001" cy="1270001"/>
          </a:xfrm>
          <a:prstGeom prst="rect">
            <a:avLst/>
          </a:prstGeom>
          <a:ln w="12700">
            <a:miter lim="400000"/>
          </a:ln>
        </p:spPr>
      </p:pic>
      <p:sp>
        <p:nvSpPr>
          <p:cNvPr id="407" name="Don’t forget to say…"/>
          <p:cNvSpPr txBox="1"/>
          <p:nvPr/>
        </p:nvSpPr>
        <p:spPr>
          <a:xfrm>
            <a:off x="2203267" y="6355067"/>
            <a:ext cx="20269201" cy="8459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Non dimenticate di dire…</a:t>
            </a:r>
          </a:p>
        </p:txBody>
      </p:sp>
      <p:pic>
        <p:nvPicPr>
          <p:cNvPr id="408" name="SW_byCD_White_YellowSpark.png" descr="SW_byCD_White_YellowSpar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70165" y="312775"/>
            <a:ext cx="4267290" cy="1573175"/>
          </a:xfrm>
          <a:prstGeom prst="rect">
            <a:avLst/>
          </a:prstGeom>
          <a:ln w="12700">
            <a:miter lim="400000"/>
          </a:ln>
        </p:spPr>
      </p:pic>
      <p:pic>
        <p:nvPicPr>
          <p:cNvPr id="2" name="Grafik 1">
            <a:extLst>
              <a:ext uri="{FF2B5EF4-FFF2-40B4-BE49-F238E27FC236}">
                <a16:creationId xmlns:a16="http://schemas.microsoft.com/office/drawing/2014/main" id="{F0A23019-7DED-984B-AA0C-838BD07FD13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3458" y="597243"/>
            <a:ext cx="3371882" cy="687864"/>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pic>
        <p:nvPicPr>
          <p:cNvPr id="172"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173" name="The Elements"/>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Gli elementi</a:t>
            </a:r>
          </a:p>
        </p:txBody>
      </p:sp>
      <p:sp>
        <p:nvSpPr>
          <p:cNvPr id="174" name="01"/>
          <p:cNvSpPr txBox="1"/>
          <p:nvPr/>
        </p:nvSpPr>
        <p:spPr>
          <a:xfrm>
            <a:off x="699632" y="1228723"/>
            <a:ext cx="598450" cy="828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it-CH" dirty="0"/>
              <a:t>01</a:t>
            </a:r>
          </a:p>
        </p:txBody>
      </p:sp>
      <p:sp>
        <p:nvSpPr>
          <p:cNvPr id="175" name="Introduction.…"/>
          <p:cNvSpPr txBox="1"/>
          <p:nvPr/>
        </p:nvSpPr>
        <p:spPr>
          <a:xfrm>
            <a:off x="705408" y="2154256"/>
            <a:ext cx="4401648" cy="3933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l">
              <a:lnSpc>
                <a:spcPct val="80000"/>
              </a:lnSpc>
              <a:spcBef>
                <a:spcPts val="0"/>
              </a:spcBef>
              <a:defRPr sz="2400">
                <a:solidFill>
                  <a:srgbClr val="FFFFFF"/>
                </a:solidFill>
                <a:latin typeface="Brandon Grotesque Light"/>
                <a:ea typeface="Brandon Grotesque Light"/>
                <a:cs typeface="Brandon Grotesque Light"/>
                <a:sym typeface="Brandon Grotesque Light"/>
              </a:defRPr>
            </a:pPr>
            <a:r>
              <a:rPr lang="it-CH" sz="3200" dirty="0">
                <a:latin typeface="MetaPro-Bold"/>
                <a:ea typeface="MetaPro-Bold"/>
                <a:cs typeface="MetaPro-Bold"/>
                <a:sym typeface="MetaPro-Bold"/>
              </a:rPr>
              <a:t>Introduzione.</a:t>
            </a:r>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br>
              <a:rPr lang="it-CH" dirty="0">
                <a:latin typeface="MetaOT-Normal"/>
                <a:ea typeface="MetaOT-Normal"/>
                <a:cs typeface="MetaOT-Normal"/>
                <a:sym typeface="MetaOT-Normal"/>
              </a:rPr>
            </a:br>
            <a:r>
              <a:rPr lang="it-CH" sz="2000" dirty="0">
                <a:latin typeface="MetaOT-Normal"/>
                <a:ea typeface="MetaOT-Normal"/>
                <a:cs typeface="MetaOT-Normal"/>
                <a:sym typeface="MetaOT-Normal"/>
              </a:rPr>
              <a:t>All’interno della prima slide dovete presentare il deck e aggiungere ulteriori informazioni sulla vostra attività senza divagare, con parole semplici e di facile comprensione. Chiedetevi qual è la «proposta unica di valore» della vostra attività e inseritela nella vostra prima slide. La proposta di valore confronta i vostri prodotti e servizi con un’altra società affermata o il mercato.</a:t>
            </a:r>
          </a:p>
        </p:txBody>
      </p:sp>
      <p:sp>
        <p:nvSpPr>
          <p:cNvPr id="176" name="02"/>
          <p:cNvSpPr txBox="1"/>
          <p:nvPr/>
        </p:nvSpPr>
        <p:spPr>
          <a:xfrm>
            <a:off x="5364728" y="1228723"/>
            <a:ext cx="664325" cy="828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it-CH" dirty="0"/>
              <a:t>02</a:t>
            </a:r>
          </a:p>
        </p:txBody>
      </p:sp>
      <p:sp>
        <p:nvSpPr>
          <p:cNvPr id="177" name="Problem.…"/>
          <p:cNvSpPr txBox="1"/>
          <p:nvPr/>
        </p:nvSpPr>
        <p:spPr>
          <a:xfrm>
            <a:off x="5403441" y="2154256"/>
            <a:ext cx="4308421" cy="28007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l">
              <a:lnSpc>
                <a:spcPct val="100000"/>
              </a:lnSpc>
              <a:spcBef>
                <a:spcPts val="0"/>
              </a:spcBef>
              <a:defRPr sz="3200">
                <a:solidFill>
                  <a:srgbClr val="FFFFFF"/>
                </a:solidFill>
                <a:latin typeface="MetaPro-Bold"/>
                <a:ea typeface="MetaPro-Bold"/>
                <a:cs typeface="MetaPro-Bold"/>
                <a:sym typeface="MetaPro-Bold"/>
              </a:defRPr>
            </a:pPr>
            <a:r>
              <a:rPr lang="it-CH" dirty="0"/>
              <a:t>Problema.</a:t>
            </a:r>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FFFFFF"/>
                </a:solidFill>
                <a:latin typeface="MetaOT-Normal"/>
                <a:ea typeface="MetaOT-Normal"/>
                <a:cs typeface="MetaOT-Normal"/>
                <a:sym typeface="MetaOT-Normal"/>
              </a:defRPr>
            </a:pPr>
            <a:r>
              <a:rPr lang="it-CH" dirty="0"/>
              <a:t>Una delle parti più importanti del vostro pitch deck è la descrizione del problema che il mercato di riferimento della vostra attività si trova ad affrontare. Si tratta delle informazioni chiave che mettono in luce la necessità del vostro prodotto o servizio nel mercato.</a:t>
            </a:r>
          </a:p>
        </p:txBody>
      </p:sp>
      <p:sp>
        <p:nvSpPr>
          <p:cNvPr id="178" name="03"/>
          <p:cNvSpPr txBox="1"/>
          <p:nvPr/>
        </p:nvSpPr>
        <p:spPr>
          <a:xfrm>
            <a:off x="9837910" y="1228723"/>
            <a:ext cx="655410" cy="828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it-CH"/>
              <a:t>03</a:t>
            </a:r>
          </a:p>
        </p:txBody>
      </p:sp>
      <p:sp>
        <p:nvSpPr>
          <p:cNvPr id="179" name="Target market.…"/>
          <p:cNvSpPr txBox="1"/>
          <p:nvPr/>
        </p:nvSpPr>
        <p:spPr>
          <a:xfrm>
            <a:off x="9872166" y="2154256"/>
            <a:ext cx="4238727" cy="49552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r>
              <a:rPr lang="it-CH" sz="3200" dirty="0">
                <a:latin typeface="MetaPro-Bold"/>
                <a:ea typeface="MetaPro-Bold"/>
                <a:cs typeface="MetaPro-Bold"/>
                <a:sym typeface="MetaPro-Bold"/>
              </a:rPr>
              <a:t>Mercato di riferimento.</a:t>
            </a:r>
            <a:br>
              <a:rPr lang="it-CH" dirty="0"/>
            </a:br>
            <a:endParaRPr lang="it-CH" dirty="0"/>
          </a:p>
          <a:p>
            <a:pPr algn="l">
              <a:lnSpc>
                <a:spcPct val="100000"/>
              </a:lnSpc>
              <a:spcBef>
                <a:spcPts val="0"/>
              </a:spcBef>
              <a:defRPr sz="2000">
                <a:solidFill>
                  <a:srgbClr val="FFFFFF"/>
                </a:solidFill>
                <a:latin typeface="MetaOT-Normal"/>
                <a:ea typeface="MetaOT-Normal"/>
                <a:cs typeface="MetaOT-Normal"/>
                <a:sym typeface="MetaOT-Normal"/>
              </a:defRPr>
            </a:pPr>
            <a:r>
              <a:rPr lang="it-CH" dirty="0"/>
              <a:t>Chi puntate a raggiungere? Un «mercato di riferimento» è un gruppo di persone che condividono delle caratteristiche. Tutti i servizi o i prodotti sono rivolti a un gruppo distinto; i vostri devono essere messi in risalto nel pitch deck. Come si presenta il vostro scenario concorrenziale? Qual è l’opportunità di mercato correlata? In che modo potete avere successo in tale scenario? Inoltre, qual è la potenziale dimensione di mercato per i prodotti o i servizi offerti dal vostro tipo di attività?</a:t>
            </a:r>
          </a:p>
        </p:txBody>
      </p:sp>
      <p:sp>
        <p:nvSpPr>
          <p:cNvPr id="180" name="04"/>
          <p:cNvSpPr txBox="1"/>
          <p:nvPr/>
        </p:nvSpPr>
        <p:spPr>
          <a:xfrm>
            <a:off x="14407245" y="1228723"/>
            <a:ext cx="650952" cy="828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it-CH"/>
              <a:t>04</a:t>
            </a:r>
          </a:p>
        </p:txBody>
      </p:sp>
      <p:sp>
        <p:nvSpPr>
          <p:cNvPr id="181" name="Solution.…"/>
          <p:cNvSpPr txBox="1"/>
          <p:nvPr/>
        </p:nvSpPr>
        <p:spPr>
          <a:xfrm>
            <a:off x="14258709" y="2157442"/>
            <a:ext cx="4604806" cy="5201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l">
              <a:lnSpc>
                <a:spcPct val="100000"/>
              </a:lnSpc>
              <a:spcBef>
                <a:spcPts val="0"/>
              </a:spcBef>
              <a:defRPr sz="3200">
                <a:solidFill>
                  <a:srgbClr val="FFFFFF"/>
                </a:solidFill>
                <a:latin typeface="MetaPro-Bold"/>
                <a:ea typeface="MetaPro-Bold"/>
                <a:cs typeface="MetaPro-Bold"/>
                <a:sym typeface="MetaPro-Bold"/>
              </a:defRPr>
            </a:pPr>
            <a:r>
              <a:rPr lang="it-CH" dirty="0"/>
              <a:t>Soluzione.</a:t>
            </a:r>
          </a:p>
          <a:p>
            <a:pPr algn="l">
              <a:lnSpc>
                <a:spcPct val="100000"/>
              </a:lnSpc>
              <a:spcBef>
                <a:spcPts val="0"/>
              </a:spcBef>
              <a:defRPr sz="2000">
                <a:solidFill>
                  <a:srgbClr val="FFFFFF"/>
                </a:solidFill>
                <a:latin typeface="MetaOT-Normal"/>
                <a:ea typeface="MetaOT-Normal"/>
                <a:cs typeface="MetaOT-Normal"/>
                <a:sym typeface="MetaOT-Normal"/>
              </a:defRPr>
            </a:pPr>
            <a:endParaRPr dirty="0"/>
          </a:p>
          <a:p>
            <a:pPr algn="just">
              <a:lnSpc>
                <a:spcPct val="100000"/>
              </a:lnSpc>
              <a:spcBef>
                <a:spcPts val="0"/>
              </a:spcBef>
              <a:defRPr sz="2000">
                <a:solidFill>
                  <a:srgbClr val="FFFFFF"/>
                </a:solidFill>
                <a:latin typeface="MetaOT-Normal"/>
                <a:ea typeface="MetaOT-Normal"/>
                <a:cs typeface="MetaOT-Normal"/>
                <a:sym typeface="MetaOT-Normal"/>
              </a:defRPr>
            </a:pPr>
            <a:r>
              <a:rPr lang="it-CH" dirty="0"/>
              <a:t>Questa slide deve comprendere le diverse modalità in cui la vostra attività risolve i problemi che il vostro mercato di riferimento si trova ad affrontare. Optate per una storia o un cosiddetto approccio narrativo, in quanto le persone tendono ad elaborare meglio questo tipo di informazioni. Potete creare empatia inserendo storie riconoscibili dei clienti che utilizzano il vostro prodotto o servizio per risolvere un punto dolente. Aggiungete altro corpo di testo alla slide con ulteriori immagini del prodotto o del servizio stesso, fotografie, schermate o un video demo.</a:t>
            </a:r>
          </a:p>
        </p:txBody>
      </p:sp>
      <p:sp>
        <p:nvSpPr>
          <p:cNvPr id="182" name="05"/>
          <p:cNvSpPr txBox="1"/>
          <p:nvPr/>
        </p:nvSpPr>
        <p:spPr>
          <a:xfrm>
            <a:off x="18985990" y="1228723"/>
            <a:ext cx="637579" cy="828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it-CH"/>
              <a:t>05</a:t>
            </a:r>
          </a:p>
        </p:txBody>
      </p:sp>
      <p:sp>
        <p:nvSpPr>
          <p:cNvPr id="183" name="Traction.…"/>
          <p:cNvSpPr txBox="1"/>
          <p:nvPr/>
        </p:nvSpPr>
        <p:spPr>
          <a:xfrm>
            <a:off x="19011331" y="2154256"/>
            <a:ext cx="4403381" cy="49552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r>
              <a:rPr lang="it-CH" sz="3200" dirty="0" err="1">
                <a:latin typeface="MetaPro-Bold"/>
                <a:ea typeface="MetaPro-Bold"/>
                <a:cs typeface="MetaPro-Bold"/>
                <a:sym typeface="MetaPro-Bold"/>
              </a:rPr>
              <a:t>Traction</a:t>
            </a:r>
            <a:r>
              <a:rPr lang="it-CH" sz="3200" dirty="0">
                <a:latin typeface="MetaPro-Bold"/>
                <a:ea typeface="MetaPro-Bold"/>
                <a:cs typeface="MetaPro-Bold"/>
                <a:sym typeface="MetaPro-Bold"/>
              </a:rPr>
              <a:t>.</a:t>
            </a:r>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br>
              <a:rPr lang="it-CH" dirty="0"/>
            </a:br>
            <a:r>
              <a:rPr lang="it-CH" sz="2000" dirty="0">
                <a:latin typeface="MetaOT-Normal"/>
                <a:ea typeface="MetaOT-Normal"/>
                <a:cs typeface="MetaOT-Normal"/>
                <a:sym typeface="MetaOT-Normal"/>
              </a:rPr>
              <a:t>Una parte di quasi tutti i pitch deck è la </a:t>
            </a:r>
            <a:r>
              <a:rPr lang="it-CH" sz="2000" dirty="0" err="1">
                <a:latin typeface="MetaOT-Normal"/>
                <a:ea typeface="MetaOT-Normal"/>
                <a:cs typeface="MetaOT-Normal"/>
                <a:sym typeface="MetaOT-Normal"/>
              </a:rPr>
              <a:t>traction</a:t>
            </a:r>
            <a:r>
              <a:rPr lang="it-CH" sz="2000" dirty="0">
                <a:latin typeface="MetaOT-Normal"/>
                <a:ea typeface="MetaOT-Normal"/>
                <a:cs typeface="MetaOT-Normal"/>
                <a:sym typeface="MetaOT-Normal"/>
              </a:rPr>
              <a:t>. Questa slide convalida il modello di business dell’azienda mostrando i primi numeri o qualsiasi crescita su base mensile tramite le prime vendite e il supporto. L’obiettivo è essere trasparenti e dissipare possibili timori nei confronti di un promettente investitore. Questa slide può includere, per esempio, una semplice panoramica del numero di utenti, il tasso di rendimento dei ricavi annui e i margini di utile. Tuttavia, potete essere quanto più dettagliati preferite.</a:t>
            </a:r>
          </a:p>
        </p:txBody>
      </p:sp>
      <p:sp>
        <p:nvSpPr>
          <p:cNvPr id="184" name="06"/>
          <p:cNvSpPr txBox="1"/>
          <p:nvPr/>
        </p:nvSpPr>
        <p:spPr>
          <a:xfrm>
            <a:off x="661989" y="7721953"/>
            <a:ext cx="673736" cy="828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it-CH"/>
              <a:t>06</a:t>
            </a:r>
          </a:p>
        </p:txBody>
      </p:sp>
      <p:sp>
        <p:nvSpPr>
          <p:cNvPr id="185" name="Marketing &amp; sales strategy.…"/>
          <p:cNvSpPr txBox="1"/>
          <p:nvPr/>
        </p:nvSpPr>
        <p:spPr>
          <a:xfrm>
            <a:off x="705408" y="8647486"/>
            <a:ext cx="4401648" cy="37240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it-CH" sz="3200">
                <a:latin typeface="MetaPro-Bold"/>
                <a:ea typeface="MetaPro-Bold"/>
                <a:cs typeface="MetaPro-Bold"/>
                <a:sym typeface="MetaPro-Bold"/>
              </a:rPr>
              <a:t>Strategia di marketing e di vendita. </a:t>
            </a:r>
          </a:p>
          <a:p>
            <a:pPr algn="l">
              <a:lnSpc>
                <a:spcPct val="100000"/>
              </a:lnSpc>
              <a:spcBef>
                <a:spcPts val="0"/>
              </a:spcBef>
              <a:defRPr sz="2000">
                <a:solidFill>
                  <a:srgbClr val="FFFFFF"/>
                </a:solidFill>
                <a:latin typeface="MetaOT-Normal"/>
                <a:ea typeface="MetaOT-Normal"/>
                <a:cs typeface="MetaOT-Normal"/>
                <a:sym typeface="MetaOT-Normal"/>
              </a:defRPr>
            </a:pPr>
            <a:endParaRPr lang="en-GB" sz="2400" dirty="0">
              <a:latin typeface="MetaPro-Bold"/>
              <a:ea typeface="MetaPro-Bold"/>
              <a:cs typeface="MetaPro-Bold"/>
              <a:sym typeface="MetaPro-Bold"/>
            </a:endParaRPr>
          </a:p>
          <a:p>
            <a:pPr algn="l">
              <a:lnSpc>
                <a:spcPct val="100000"/>
              </a:lnSpc>
              <a:spcBef>
                <a:spcPts val="0"/>
              </a:spcBef>
              <a:defRPr sz="2000">
                <a:solidFill>
                  <a:srgbClr val="002264"/>
                </a:solidFill>
                <a:latin typeface="MetaOT-Normal"/>
                <a:ea typeface="MetaOT-Normal"/>
                <a:cs typeface="MetaOT-Normal"/>
                <a:sym typeface="MetaOT-Normal"/>
              </a:defRPr>
            </a:pPr>
            <a:r>
              <a:rPr lang="it-CH"/>
              <a:t>Questa slide è importante per gli investitori affinché comprendano meglio la dimensione del mercato e in che modo voi in quanto azienda vi differenziate dai concorrenti. Condividete qui in che modo mirate a pubblicizzare e a vendere il vostro prodotto o servizio sul mercato.</a:t>
            </a:r>
          </a:p>
        </p:txBody>
      </p:sp>
      <p:sp>
        <p:nvSpPr>
          <p:cNvPr id="186" name="07"/>
          <p:cNvSpPr txBox="1"/>
          <p:nvPr/>
        </p:nvSpPr>
        <p:spPr>
          <a:xfrm>
            <a:off x="5273483" y="7721953"/>
            <a:ext cx="630150" cy="828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it-CH"/>
              <a:t>07</a:t>
            </a:r>
          </a:p>
        </p:txBody>
      </p:sp>
      <p:sp>
        <p:nvSpPr>
          <p:cNvPr id="187" name="Competition.…"/>
          <p:cNvSpPr txBox="1"/>
          <p:nvPr/>
        </p:nvSpPr>
        <p:spPr>
          <a:xfrm>
            <a:off x="5295109" y="8647486"/>
            <a:ext cx="4401648" cy="24929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l">
              <a:lnSpc>
                <a:spcPct val="100000"/>
              </a:lnSpc>
              <a:spcBef>
                <a:spcPts val="0"/>
              </a:spcBef>
              <a:defRPr sz="3200">
                <a:solidFill>
                  <a:srgbClr val="002264"/>
                </a:solidFill>
                <a:latin typeface="MetaPro-Bold"/>
                <a:ea typeface="MetaPro-Bold"/>
                <a:cs typeface="MetaPro-Bold"/>
                <a:sym typeface="MetaPro-Bold"/>
              </a:defRPr>
            </a:pPr>
            <a:r>
              <a:rPr lang="it-CH"/>
              <a:t>Concorrenza.</a:t>
            </a:r>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002264"/>
                </a:solidFill>
                <a:latin typeface="MetaOT-Normal"/>
                <a:ea typeface="MetaOT-Normal"/>
                <a:cs typeface="MetaOT-Normal"/>
                <a:sym typeface="MetaOT-Normal"/>
              </a:defRPr>
            </a:pPr>
            <a:r>
              <a:rPr lang="it-CH"/>
              <a:t>Cosa contraddistingue il vostro prodotto o servizio da altre entità o alternative nel mercato specifico in cui o</a:t>
            </a:r>
            <a:r>
              <a:rPr lang="it-CH" sz="2000">
                <a:solidFill>
                  <a:srgbClr val="002264"/>
                </a:solidFill>
                <a:latin typeface="MetaOT-Normal"/>
              </a:rPr>
              <a:t>perate</a:t>
            </a:r>
            <a:r>
              <a:rPr lang="it-CH"/>
              <a:t>?</a:t>
            </a:r>
            <a:r>
              <a:rPr lang="it-CH" sz="2000">
                <a:solidFill>
                  <a:srgbClr val="002264"/>
                </a:solidFill>
                <a:latin typeface="MetaOT-Normal"/>
              </a:rPr>
              <a:t> Ottenete queste informazioni dalla vostra analisi della concorrenza.</a:t>
            </a:r>
          </a:p>
        </p:txBody>
      </p:sp>
      <p:sp>
        <p:nvSpPr>
          <p:cNvPr id="188" name="08"/>
          <p:cNvSpPr txBox="1"/>
          <p:nvPr/>
        </p:nvSpPr>
        <p:spPr>
          <a:xfrm>
            <a:off x="9808689" y="7721953"/>
            <a:ext cx="683642" cy="828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it-CH"/>
              <a:t>08</a:t>
            </a:r>
          </a:p>
        </p:txBody>
      </p:sp>
      <p:sp>
        <p:nvSpPr>
          <p:cNvPr id="189" name="Team.…"/>
          <p:cNvSpPr txBox="1"/>
          <p:nvPr/>
        </p:nvSpPr>
        <p:spPr>
          <a:xfrm>
            <a:off x="9857061" y="8647486"/>
            <a:ext cx="4401648" cy="40318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it-CH" sz="3200">
                <a:latin typeface="MetaPro-Bold"/>
                <a:ea typeface="MetaPro-Bold"/>
                <a:cs typeface="MetaPro-Bold"/>
                <a:sym typeface="MetaPro-Bold"/>
              </a:rPr>
              <a:t>Team.</a:t>
            </a:r>
            <a:br>
              <a:rPr lang="it-CH"/>
            </a:br>
            <a:br>
              <a:rPr lang="it-CH"/>
            </a:br>
            <a:r>
              <a:rPr lang="it-CH" sz="2000">
                <a:latin typeface="MetaOT-Normal"/>
                <a:ea typeface="MetaOT-Normal"/>
                <a:cs typeface="MetaOT-Normal"/>
                <a:sym typeface="MetaOT-Normal"/>
              </a:rPr>
              <a:t>Il contenuto su questa slide deve presentare le competenze e le abilità del team di gestione dell’azienda per portare il vostro prodotto o servizio sul mercato. Chi sono i membri chiave (e i co-fondatori, se applicabile) del team e quali competenze e precedenti esperienze corroborano lo sviluppo del vantaggio competitivo dell’azienda.</a:t>
            </a:r>
          </a:p>
        </p:txBody>
      </p:sp>
      <p:sp>
        <p:nvSpPr>
          <p:cNvPr id="190" name="09"/>
          <p:cNvSpPr txBox="1"/>
          <p:nvPr/>
        </p:nvSpPr>
        <p:spPr>
          <a:xfrm>
            <a:off x="14431307" y="7721953"/>
            <a:ext cx="666802" cy="828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it-CH"/>
              <a:t>09</a:t>
            </a:r>
          </a:p>
        </p:txBody>
      </p:sp>
      <p:sp>
        <p:nvSpPr>
          <p:cNvPr id="191" name="Financials.…"/>
          <p:cNvSpPr txBox="1"/>
          <p:nvPr/>
        </p:nvSpPr>
        <p:spPr>
          <a:xfrm>
            <a:off x="14471259" y="8647486"/>
            <a:ext cx="4401648" cy="43396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it-CH" sz="3200">
                <a:latin typeface="MetaPro-Bold"/>
                <a:ea typeface="MetaPro-Bold"/>
                <a:cs typeface="MetaPro-Bold"/>
                <a:sym typeface="MetaPro-Bold"/>
              </a:rPr>
              <a:t>Dati finanziari.</a:t>
            </a:r>
            <a:br>
              <a:rPr lang="it-CH"/>
            </a:br>
            <a:endParaRPr lang="it-CH"/>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it-CH" sz="2000">
                <a:latin typeface="MetaOT-Normal"/>
                <a:ea typeface="MetaOT-Normal"/>
                <a:cs typeface="MetaOT-Normal"/>
                <a:sym typeface="MetaOT-Normal"/>
              </a:rPr>
              <a:t>Le informazioni su questa slide vi consentono di convincere gli investitori della solidità finanziaria della vostra società per i prossimi tre-cinque anni. Esse includono conti economici, crescita stimata e informazioni sul modello di business stesso. Provate a presentare i dati in modo tale che siano facili da capire, tramite una visualizzazione anziché parole. Utilizzate infografiche, come grafici a torta o grafici a barre.</a:t>
            </a:r>
          </a:p>
        </p:txBody>
      </p:sp>
      <p:sp>
        <p:nvSpPr>
          <p:cNvPr id="192" name="10"/>
          <p:cNvSpPr txBox="1"/>
          <p:nvPr/>
        </p:nvSpPr>
        <p:spPr>
          <a:xfrm>
            <a:off x="18980155" y="7721953"/>
            <a:ext cx="598450" cy="828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it-CH"/>
              <a:t>10</a:t>
            </a:r>
          </a:p>
        </p:txBody>
      </p:sp>
      <p:sp>
        <p:nvSpPr>
          <p:cNvPr id="193" name="Investments &amp; funding.…"/>
          <p:cNvSpPr txBox="1"/>
          <p:nvPr/>
        </p:nvSpPr>
        <p:spPr>
          <a:xfrm>
            <a:off x="18985931" y="8647486"/>
            <a:ext cx="4401648" cy="34163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l">
              <a:lnSpc>
                <a:spcPct val="100000"/>
              </a:lnSpc>
              <a:spcBef>
                <a:spcPts val="0"/>
              </a:spcBef>
              <a:defRPr sz="3200">
                <a:solidFill>
                  <a:srgbClr val="002264"/>
                </a:solidFill>
                <a:latin typeface="MetaPro-Bold"/>
                <a:ea typeface="MetaPro-Bold"/>
                <a:cs typeface="MetaPro-Bold"/>
                <a:sym typeface="MetaPro-Bold"/>
              </a:defRPr>
            </a:pPr>
            <a:r>
              <a:rPr lang="it-CH"/>
              <a:t>Investimenti e finanziamenti.</a:t>
            </a:r>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002264"/>
                </a:solidFill>
                <a:latin typeface="MetaOT-Normal"/>
                <a:ea typeface="MetaOT-Normal"/>
                <a:cs typeface="MetaOT-Normal"/>
                <a:sym typeface="MetaOT-Normal"/>
              </a:defRPr>
            </a:pPr>
            <a:r>
              <a:rPr lang="it-CH"/>
              <a:t>Infine, quale importo di denaro è necessario per finanziare il vostro progetto? Non limitatevi a citare un numero, ma precisate anche come verrà impiegato il finanziamento. Quali sono i vostri obiettivi? Sono previsti punti decisionali? Una spiegazione approfondita infonderà ulteriore fiducia agli investitori.</a:t>
            </a:r>
          </a:p>
        </p:txBody>
      </p:sp>
      <p:sp>
        <p:nvSpPr>
          <p:cNvPr id="194" name="Your Pitch Deck"/>
          <p:cNvSpPr txBox="1"/>
          <p:nvPr/>
        </p:nvSpPr>
        <p:spPr>
          <a:xfrm>
            <a:off x="735742" y="369919"/>
            <a:ext cx="2848182" cy="6147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Il vostro pitch deck</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97" name="Introduction"/>
          <p:cNvSpPr txBox="1">
            <a:spLocks noGrp="1"/>
          </p:cNvSpPr>
          <p:nvPr>
            <p:ph type="title" idx="4294967295"/>
          </p:nvPr>
        </p:nvSpPr>
        <p:spPr>
          <a:xfrm>
            <a:off x="18946907" y="369919"/>
            <a:ext cx="2682372"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Introduzione</a:t>
            </a:r>
          </a:p>
        </p:txBody>
      </p:sp>
      <p:pic>
        <p:nvPicPr>
          <p:cNvPr id="19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199" name="Your Pitch Deck"/>
          <p:cNvSpPr txBox="1"/>
          <p:nvPr/>
        </p:nvSpPr>
        <p:spPr>
          <a:xfrm>
            <a:off x="735742" y="369919"/>
            <a:ext cx="2682372" cy="6147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Il vostro pitch deck</a:t>
            </a:r>
          </a:p>
        </p:txBody>
      </p:sp>
      <p:sp>
        <p:nvSpPr>
          <p:cNvPr id="200" name="Within the first slide you should introduce the deck and elaborate on your business to the point, in simple and clear to understand words. Ask yourself what your business’ “unique value proposition” is and include that in your first slide. The value prop"/>
          <p:cNvSpPr txBox="1"/>
          <p:nvPr/>
        </p:nvSpPr>
        <p:spPr>
          <a:xfrm>
            <a:off x="4078130" y="4020313"/>
            <a:ext cx="16227740" cy="26059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FFFFFF"/>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All’interno della prima slide dovete presentare il deck e aggiungere ulteriori informazioni sulla vostra attività senza divagare, con parole semplici e di facile comprensione. Chiedetevi qual è la “proposta unica di valore” della vostra attività e inseritela nella vostra prima slide. La proposta di valore confronta i vostri prodotti e servizi con un’altra società affermata o il mercato.</a:t>
            </a:r>
          </a:p>
        </p:txBody>
      </p:sp>
      <p:sp>
        <p:nvSpPr>
          <p:cNvPr id="201" name="Introduction"/>
          <p:cNvSpPr txBox="1"/>
          <p:nvPr/>
        </p:nvSpPr>
        <p:spPr>
          <a:xfrm>
            <a:off x="2219233" y="-1181665"/>
            <a:ext cx="20269201" cy="535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defTabSz="825500">
              <a:lnSpc>
                <a:spcPct val="80000"/>
              </a:lnSpc>
              <a:spcBef>
                <a:spcPts val="0"/>
              </a:spcBef>
              <a:defRPr sz="10000">
                <a:solidFill>
                  <a:srgbClr val="FFFFFF"/>
                </a:solidFill>
                <a:latin typeface="MetaOT-Medium"/>
                <a:ea typeface="MetaOT-Medium"/>
                <a:cs typeface="MetaOT-Medium"/>
                <a:sym typeface="MetaOT-Medium"/>
              </a:defRPr>
            </a:lvl1pPr>
          </a:lstStyle>
          <a:p>
            <a:r>
              <a:rPr lang="it-CH"/>
              <a:t>Introduzione</a:t>
            </a:r>
          </a:p>
        </p:txBody>
      </p:sp>
      <p:sp>
        <p:nvSpPr>
          <p:cNvPr id="202"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203"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204" name="Your Value Proposition"/>
          <p:cNvSpPr txBox="1"/>
          <p:nvPr/>
        </p:nvSpPr>
        <p:spPr>
          <a:xfrm>
            <a:off x="4078130" y="599397"/>
            <a:ext cx="16227740" cy="26059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La vostra proposta di valore</a:t>
            </a:r>
          </a:p>
        </p:txBody>
      </p:sp>
      <p:sp>
        <p:nvSpPr>
          <p:cNvPr id="205" name="123"/>
          <p:cNvSpPr txBox="1"/>
          <p:nvPr/>
        </p:nvSpPr>
        <p:spPr>
          <a:xfrm>
            <a:off x="9957448" y="8509818"/>
            <a:ext cx="4287177" cy="18586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defTabSz="825500">
              <a:lnSpc>
                <a:spcPct val="80000"/>
              </a:lnSpc>
              <a:spcBef>
                <a:spcPts val="0"/>
              </a:spcBef>
              <a:defRPr sz="10000">
                <a:solidFill>
                  <a:srgbClr val="1B47A4"/>
                </a:solidFill>
                <a:latin typeface="MetaOT-Medium"/>
                <a:ea typeface="MetaOT-Medium"/>
                <a:cs typeface="MetaOT-Medium"/>
                <a:sym typeface="MetaOT-Medium"/>
              </a:defRPr>
            </a:lvl1pPr>
          </a:lstStyle>
          <a:p>
            <a:r>
              <a:rPr lang="it-CH"/>
              <a:t>123</a:t>
            </a:r>
          </a:p>
        </p:txBody>
      </p:sp>
      <p:sp>
        <p:nvSpPr>
          <p:cNvPr id="206" name="Unique Value Proposition"/>
          <p:cNvSpPr txBox="1"/>
          <p:nvPr/>
        </p:nvSpPr>
        <p:spPr>
          <a:xfrm>
            <a:off x="1595497" y="10537097"/>
            <a:ext cx="4417233"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Proposta unica di valore </a:t>
            </a:r>
          </a:p>
        </p:txBody>
      </p:sp>
      <p:sp>
        <p:nvSpPr>
          <p:cNvPr id="207" name="Unique Value Proposition"/>
          <p:cNvSpPr txBox="1"/>
          <p:nvPr/>
        </p:nvSpPr>
        <p:spPr>
          <a:xfrm>
            <a:off x="9983384" y="10537097"/>
            <a:ext cx="4417233"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001B51"/>
                </a:solidFill>
                <a:latin typeface="BrandonGrotesque-Light"/>
                <a:ea typeface="BrandonGrotesque-Light"/>
                <a:cs typeface="BrandonGrotesque-Light"/>
                <a:sym typeface="BrandonGrotesque-Light"/>
              </a:defRPr>
            </a:lvl1pPr>
          </a:lstStyle>
          <a:p>
            <a:r>
              <a:rPr lang="it-CH">
                <a:latin typeface="MetaOT-Normal" panose="02000503040000020004" pitchFamily="2" charset="77"/>
              </a:rPr>
              <a:t>Proposta unica di valore </a:t>
            </a:r>
          </a:p>
        </p:txBody>
      </p:sp>
      <p:sp>
        <p:nvSpPr>
          <p:cNvPr id="208" name="Unique Value Proposition"/>
          <p:cNvSpPr txBox="1"/>
          <p:nvPr/>
        </p:nvSpPr>
        <p:spPr>
          <a:xfrm>
            <a:off x="18371270" y="10537097"/>
            <a:ext cx="4417233"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Proposta unica di valore </a:t>
            </a:r>
          </a:p>
        </p:txBody>
      </p:sp>
      <p:pic>
        <p:nvPicPr>
          <p:cNvPr id="20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9113" y="8804131"/>
            <a:ext cx="1270001" cy="1270001"/>
          </a:xfrm>
          <a:prstGeom prst="rect">
            <a:avLst/>
          </a:prstGeom>
          <a:ln w="12700">
            <a:miter lim="400000"/>
          </a:ln>
        </p:spPr>
      </p:pic>
      <p:pic>
        <p:nvPicPr>
          <p:cNvPr id="210"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68686" y="8804131"/>
            <a:ext cx="1270001" cy="1270001"/>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jukan-tateisi-bJhT_8nbUA0-unsplash.jpg" descr="jukan-tateisi-bJhT_8nbUA0-unsplash.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5759146" y="6862931"/>
            <a:ext cx="8643461" cy="6906232"/>
          </a:xfrm>
          <a:prstGeom prst="rect">
            <a:avLst/>
          </a:prstGeom>
          <a:ln w="12700">
            <a:miter lim="400000"/>
          </a:ln>
        </p:spPr>
      </p:pic>
      <p:sp>
        <p:nvSpPr>
          <p:cNvPr id="219" name="Rectangle"/>
          <p:cNvSpPr/>
          <p:nvPr/>
        </p:nvSpPr>
        <p:spPr>
          <a:xfrm>
            <a:off x="15759147" y="6854166"/>
            <a:ext cx="8643461" cy="6914997"/>
          </a:xfrm>
          <a:prstGeom prst="rect">
            <a:avLst/>
          </a:prstGeom>
          <a:solidFill>
            <a:srgbClr val="002264">
              <a:alpha val="5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12" name="Problem"/>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Problema</a:t>
            </a:r>
          </a:p>
        </p:txBody>
      </p:sp>
      <p:sp>
        <p:nvSpPr>
          <p:cNvPr id="213" name="Your Pitch Deck"/>
          <p:cNvSpPr txBox="1"/>
          <p:nvPr/>
        </p:nvSpPr>
        <p:spPr>
          <a:xfrm>
            <a:off x="735742" y="369919"/>
            <a:ext cx="2334029" cy="6147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Il vostro pitch deck</a:t>
            </a:r>
          </a:p>
        </p:txBody>
      </p:sp>
      <p:sp>
        <p:nvSpPr>
          <p:cNvPr id="214" name="One of the most important parts of your pitch deck is the explanation of the problem that your business’ target market faces. It is the key information highlighting the necessity of your product or service in the marketplace."/>
          <p:cNvSpPr txBox="1"/>
          <p:nvPr/>
        </p:nvSpPr>
        <p:spPr>
          <a:xfrm>
            <a:off x="4078130" y="4020313"/>
            <a:ext cx="16227740" cy="26059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Una delle parti più importanti del vostro pitch deck è la descrizione del problema che il mercato di riferimento della vostra attività si trova ad affrontare. Si tratta delle informazioni chiave che mettono in luce la necessità del vostro prodotto o servizio nel mercato.</a:t>
            </a:r>
          </a:p>
        </p:txBody>
      </p:sp>
      <p:sp>
        <p:nvSpPr>
          <p:cNvPr id="215" name="Problem"/>
          <p:cNvSpPr txBox="1"/>
          <p:nvPr/>
        </p:nvSpPr>
        <p:spPr>
          <a:xfrm>
            <a:off x="2219233" y="2319109"/>
            <a:ext cx="20269201" cy="18586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it-CH"/>
              <a:t>Problema</a:t>
            </a:r>
          </a:p>
        </p:txBody>
      </p:sp>
      <p:sp>
        <p:nvSpPr>
          <p:cNvPr id="216" name="Define your target problem"/>
          <p:cNvSpPr txBox="1"/>
          <p:nvPr/>
        </p:nvSpPr>
        <p:spPr>
          <a:xfrm>
            <a:off x="4078130" y="1045655"/>
            <a:ext cx="16227740" cy="171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Definite il vostro problema di riferimento</a:t>
            </a:r>
          </a:p>
        </p:txBody>
      </p:sp>
      <p:sp>
        <p:nvSpPr>
          <p:cNvPr id="217" name="Problem statement"/>
          <p:cNvSpPr txBox="1"/>
          <p:nvPr/>
        </p:nvSpPr>
        <p:spPr>
          <a:xfrm>
            <a:off x="4806268" y="8686497"/>
            <a:ext cx="3296734" cy="5116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b="1">
                <a:latin typeface="MetaPro-Bold" panose="020B0804030101020102" pitchFamily="34" charset="0"/>
              </a:rPr>
              <a:t>Dichiarazione del problema</a:t>
            </a:r>
          </a:p>
        </p:txBody>
      </p:sp>
      <p:sp>
        <p:nvSpPr>
          <p:cNvPr id="220" name="Line"/>
          <p:cNvSpPr/>
          <p:nvPr/>
        </p:nvSpPr>
        <p:spPr>
          <a:xfrm>
            <a:off x="-158924" y="7097389"/>
            <a:ext cx="11901466" cy="1"/>
          </a:xfrm>
          <a:prstGeom prst="line">
            <a:avLst/>
          </a:prstGeom>
          <a:ln w="25400">
            <a:solidFill>
              <a:srgbClr val="003399"/>
            </a:solidFill>
            <a:miter lim="400000"/>
          </a:ln>
        </p:spPr>
        <p:txBody>
          <a:bodyPr lIns="45719" rIns="45719" anchor="ctr"/>
          <a:lstStyle/>
          <a:p>
            <a:endParaRPr/>
          </a:p>
        </p:txBody>
      </p:sp>
      <p:pic>
        <p:nvPicPr>
          <p:cNvPr id="221"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3826" y="8430752"/>
            <a:ext cx="928980" cy="928980"/>
          </a:xfrm>
          <a:prstGeom prst="rect">
            <a:avLst/>
          </a:prstGeom>
          <a:ln w="12700">
            <a:miter lim="400000"/>
          </a:ln>
        </p:spPr>
      </p:pic>
      <p:sp>
        <p:nvSpPr>
          <p:cNvPr id="222" name="One of the most important parts of your pitch deck is the explanation of the problem that your business’ target market faces. It is the key information highlighting the necessity of your product or service in the marketplace."/>
          <p:cNvSpPr txBox="1"/>
          <p:nvPr/>
        </p:nvSpPr>
        <p:spPr>
          <a:xfrm>
            <a:off x="4803778" y="9050270"/>
            <a:ext cx="7342762" cy="33120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Una delle parti più importanti del vostro pitch deck è la descrizione del problema che il mercato di riferimento della vostra attività si trova ad affrontare. Si tratta delle informazioni chiave che mettono in luce la necessità del vostro prodotto o servizio nel mercato.</a:t>
            </a:r>
          </a:p>
        </p:txBody>
      </p:sp>
      <p:pic>
        <p:nvPicPr>
          <p:cNvPr id="223"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 name="Image" descr="Image"/>
          <p:cNvPicPr>
            <a:picLocks noChangeAspect="1"/>
          </p:cNvPicPr>
          <p:nvPr/>
        </p:nvPicPr>
        <p:blipFill>
          <a:blip r:embed="rId2" cstate="print">
            <a:alphaModFix amt="20000"/>
            <a:extLst>
              <a:ext uri="{28A0092B-C50C-407E-A947-70E740481C1C}">
                <a14:useLocalDpi xmlns:a14="http://schemas.microsoft.com/office/drawing/2010/main" val="0"/>
              </a:ext>
            </a:extLst>
          </a:blip>
          <a:stretch>
            <a:fillRect/>
          </a:stretch>
        </p:blipFill>
        <p:spPr>
          <a:xfrm>
            <a:off x="-401716" y="9668543"/>
            <a:ext cx="8836239" cy="4396597"/>
          </a:xfrm>
          <a:prstGeom prst="rect">
            <a:avLst/>
          </a:prstGeom>
          <a:ln w="12700">
            <a:miter lim="400000"/>
          </a:ln>
        </p:spPr>
      </p:pic>
      <p:sp>
        <p:nvSpPr>
          <p:cNvPr id="226" name="Market"/>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Mercato</a:t>
            </a:r>
          </a:p>
        </p:txBody>
      </p:sp>
      <p:pic>
        <p:nvPicPr>
          <p:cNvPr id="227"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28" name="Your Pitch Deck"/>
          <p:cNvSpPr txBox="1"/>
          <p:nvPr/>
        </p:nvSpPr>
        <p:spPr>
          <a:xfrm>
            <a:off x="735742" y="369919"/>
            <a:ext cx="2551744" cy="6147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Il vostro pitch deck</a:t>
            </a:r>
          </a:p>
        </p:txBody>
      </p:sp>
      <p:sp>
        <p:nvSpPr>
          <p:cNvPr id="229" name="Who are you aiming to reach? A “target market” is a group of people that have characteristics in common. All services or products are directed to a distinct group, and yours should be highlighted in your pitch deck. How does your competitive landscape lo"/>
          <p:cNvSpPr txBox="1"/>
          <p:nvPr/>
        </p:nvSpPr>
        <p:spPr>
          <a:xfrm>
            <a:off x="4078130" y="4020313"/>
            <a:ext cx="16227740" cy="26059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Chi puntate a raggiungere? Un «mercato di riferimento» è un gruppo di persone che condividono delle caratteristiche. Tutti i servizi o i prodotti sono rivolti a un gruppo distinto; i vostri devono essere messi in risalto nel pitch deck. Come si presenta il vostro scenario concorrenziale? Qual è l’opportunità di mercato correlata? In che modo potete avere successo in tale scenario? Inoltre, qual è la potenziale dimensione di mercato per i prodotti o i servizi offerti dal vostro tipo di attività?</a:t>
            </a:r>
          </a:p>
        </p:txBody>
      </p:sp>
      <p:sp>
        <p:nvSpPr>
          <p:cNvPr id="230" name="Market"/>
          <p:cNvSpPr txBox="1"/>
          <p:nvPr/>
        </p:nvSpPr>
        <p:spPr>
          <a:xfrm>
            <a:off x="2219233" y="2319109"/>
            <a:ext cx="20269201" cy="18586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it-CH"/>
              <a:t>Mercato</a:t>
            </a:r>
          </a:p>
        </p:txBody>
      </p:sp>
      <p:sp>
        <p:nvSpPr>
          <p:cNvPr id="231" name="Identify your target market"/>
          <p:cNvSpPr txBox="1"/>
          <p:nvPr/>
        </p:nvSpPr>
        <p:spPr>
          <a:xfrm>
            <a:off x="4078130" y="1045655"/>
            <a:ext cx="16227740" cy="171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Individuate il vostro mercato di riferimento</a:t>
            </a:r>
          </a:p>
        </p:txBody>
      </p:sp>
      <p:sp>
        <p:nvSpPr>
          <p:cNvPr id="232" name="Line"/>
          <p:cNvSpPr/>
          <p:nvPr/>
        </p:nvSpPr>
        <p:spPr>
          <a:xfrm flipV="1">
            <a:off x="8148151" y="8498680"/>
            <a:ext cx="1" cy="3261400"/>
          </a:xfrm>
          <a:prstGeom prst="line">
            <a:avLst/>
          </a:prstGeom>
          <a:ln w="25400">
            <a:solidFill>
              <a:srgbClr val="003399"/>
            </a:solidFill>
            <a:miter lim="400000"/>
          </a:ln>
        </p:spPr>
        <p:txBody>
          <a:bodyPr lIns="45719" rIns="45719" anchor="ctr"/>
          <a:lstStyle/>
          <a:p>
            <a:endParaRPr/>
          </a:p>
        </p:txBody>
      </p:sp>
      <p:sp>
        <p:nvSpPr>
          <p:cNvPr id="233" name="Line"/>
          <p:cNvSpPr/>
          <p:nvPr/>
        </p:nvSpPr>
        <p:spPr>
          <a:xfrm flipV="1">
            <a:off x="16097466" y="8498680"/>
            <a:ext cx="1" cy="3261400"/>
          </a:xfrm>
          <a:prstGeom prst="line">
            <a:avLst/>
          </a:prstGeom>
          <a:ln w="25400">
            <a:solidFill>
              <a:srgbClr val="003399"/>
            </a:solidFill>
            <a:miter lim="400000"/>
          </a:ln>
        </p:spPr>
        <p:txBody>
          <a:bodyPr lIns="45719" rIns="45719" anchor="ctr"/>
          <a:lstStyle/>
          <a:p>
            <a:endParaRPr/>
          </a:p>
        </p:txBody>
      </p:sp>
      <p:sp>
        <p:nvSpPr>
          <p:cNvPr id="234" name="Market Location"/>
          <p:cNvSpPr txBox="1"/>
          <p:nvPr/>
        </p:nvSpPr>
        <p:spPr>
          <a:xfrm>
            <a:off x="2835815" y="8317645"/>
            <a:ext cx="2264400" cy="4277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sz="2400">
                <a:latin typeface="MetaPro-Bold" panose="020B0804030101020102" pitchFamily="34" charset="0"/>
              </a:rPr>
              <a:t>Ubicazione del mercato</a:t>
            </a:r>
          </a:p>
        </p:txBody>
      </p:sp>
      <p:sp>
        <p:nvSpPr>
          <p:cNvPr id="235" name="Market size"/>
          <p:cNvSpPr txBox="1"/>
          <p:nvPr/>
        </p:nvSpPr>
        <p:spPr>
          <a:xfrm>
            <a:off x="11385304" y="10058867"/>
            <a:ext cx="1660068" cy="4277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sz="2400">
                <a:latin typeface="MetaPro-Bold" panose="020B0804030101020102" pitchFamily="34" charset="0"/>
              </a:rPr>
              <a:t>Dimensione del mercato</a:t>
            </a:r>
          </a:p>
        </p:txBody>
      </p:sp>
      <p:sp>
        <p:nvSpPr>
          <p:cNvPr id="236" name="Circle"/>
          <p:cNvSpPr/>
          <p:nvPr/>
        </p:nvSpPr>
        <p:spPr>
          <a:xfrm>
            <a:off x="4259726" y="11508671"/>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7" name="Circle"/>
          <p:cNvSpPr/>
          <p:nvPr/>
        </p:nvSpPr>
        <p:spPr>
          <a:xfrm>
            <a:off x="4539791" y="10449465"/>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8" name="Circle"/>
          <p:cNvSpPr/>
          <p:nvPr/>
        </p:nvSpPr>
        <p:spPr>
          <a:xfrm>
            <a:off x="3642686" y="10777073"/>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9" name="Circle"/>
          <p:cNvSpPr/>
          <p:nvPr/>
        </p:nvSpPr>
        <p:spPr>
          <a:xfrm>
            <a:off x="1999442" y="10681634"/>
            <a:ext cx="174968" cy="174967"/>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0" name="Circle"/>
          <p:cNvSpPr/>
          <p:nvPr/>
        </p:nvSpPr>
        <p:spPr>
          <a:xfrm>
            <a:off x="1759884" y="11334146"/>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1" name="What is the potential market size for products or services offered by your type business?"/>
          <p:cNvSpPr txBox="1"/>
          <p:nvPr/>
        </p:nvSpPr>
        <p:spPr>
          <a:xfrm>
            <a:off x="8825388" y="10603700"/>
            <a:ext cx="6551298" cy="11480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Qual è la potenziale dimensione di mercato per i prodotti o i servizi offerti dal vostro tipo di attività?</a:t>
            </a:r>
          </a:p>
        </p:txBody>
      </p:sp>
      <p:grpSp>
        <p:nvGrpSpPr>
          <p:cNvPr id="245" name="Group"/>
          <p:cNvGrpSpPr/>
          <p:nvPr/>
        </p:nvGrpSpPr>
        <p:grpSpPr>
          <a:xfrm>
            <a:off x="16591715" y="7887488"/>
            <a:ext cx="7781175" cy="7781175"/>
            <a:chOff x="0" y="0"/>
            <a:chExt cx="7781173" cy="7781173"/>
          </a:xfrm>
        </p:grpSpPr>
        <p:sp>
          <p:nvSpPr>
            <p:cNvPr id="242" name="Circle"/>
            <p:cNvSpPr/>
            <p:nvPr/>
          </p:nvSpPr>
          <p:spPr>
            <a:xfrm>
              <a:off x="0" y="0"/>
              <a:ext cx="7781174" cy="7781174"/>
            </a:xfrm>
            <a:prstGeom prst="ellipse">
              <a:avLst/>
            </a:prstGeom>
            <a:solidFill>
              <a:srgbClr val="3D539C">
                <a:alpha val="40000"/>
              </a:srgbClr>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3" name="Circle"/>
            <p:cNvSpPr/>
            <p:nvPr/>
          </p:nvSpPr>
          <p:spPr>
            <a:xfrm>
              <a:off x="1390596" y="1390597"/>
              <a:ext cx="4999980" cy="4999980"/>
            </a:xfrm>
            <a:prstGeom prst="ellipse">
              <a:avLst/>
            </a:prstGeom>
            <a:solidFill>
              <a:srgbClr val="3D539C">
                <a:alpha val="40000"/>
              </a:srgbClr>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4" name="Circle"/>
            <p:cNvSpPr/>
            <p:nvPr/>
          </p:nvSpPr>
          <p:spPr>
            <a:xfrm>
              <a:off x="2813254" y="2813253"/>
              <a:ext cx="2154667" cy="2154667"/>
            </a:xfrm>
            <a:prstGeom prst="ellipse">
              <a:avLst/>
            </a:prstGeom>
            <a:solidFill>
              <a:srgbClr val="3D539C"/>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grpSp>
      <p:sp>
        <p:nvSpPr>
          <p:cNvPr id="246" name="US 10%"/>
          <p:cNvSpPr txBox="1"/>
          <p:nvPr/>
        </p:nvSpPr>
        <p:spPr>
          <a:xfrm>
            <a:off x="19926383" y="11506172"/>
            <a:ext cx="1111841" cy="4339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USA 10 %</a:t>
            </a:r>
          </a:p>
        </p:txBody>
      </p:sp>
      <p:sp>
        <p:nvSpPr>
          <p:cNvPr id="247" name="EU 30%"/>
          <p:cNvSpPr txBox="1"/>
          <p:nvPr/>
        </p:nvSpPr>
        <p:spPr>
          <a:xfrm>
            <a:off x="19920771" y="9861598"/>
            <a:ext cx="1123062" cy="4339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UE 30 %</a:t>
            </a:r>
          </a:p>
        </p:txBody>
      </p:sp>
      <p:sp>
        <p:nvSpPr>
          <p:cNvPr id="248" name="Market option 60%"/>
          <p:cNvSpPr txBox="1"/>
          <p:nvPr/>
        </p:nvSpPr>
        <p:spPr>
          <a:xfrm>
            <a:off x="19492093" y="8370493"/>
            <a:ext cx="1955020" cy="7663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p>
            <a:pPr defTabSz="825500">
              <a:spcBef>
                <a:spcPts val="0"/>
              </a:spcBef>
              <a:defRPr sz="3000">
                <a:solidFill>
                  <a:srgbClr val="FFFFFF"/>
                </a:solidFill>
                <a:latin typeface="Brandon Grotesque Light"/>
                <a:ea typeface="Brandon Grotesque Light"/>
                <a:cs typeface="Brandon Grotesque Light"/>
                <a:sym typeface="Brandon Grotesque Light"/>
              </a:defRPr>
            </a:pPr>
            <a:r>
              <a:rPr lang="it-CH" sz="2400">
                <a:latin typeface="MetaOT-Normal" panose="02000503040000020004" pitchFamily="2" charset="77"/>
              </a:rPr>
              <a:t>Opzione di mercato</a:t>
            </a:r>
            <a:br>
              <a:rPr lang="it-CH" sz="2400">
                <a:latin typeface="MetaOT-Normal" panose="02000503040000020004" pitchFamily="2" charset="77"/>
              </a:rPr>
            </a:br>
            <a:r>
              <a:rPr lang="it-CH" sz="2400">
                <a:latin typeface="MetaOT-Normal" panose="02000503040000020004" pitchFamily="2" charset="77"/>
              </a:rPr>
              <a:t>60 %</a:t>
            </a:r>
          </a:p>
        </p:txBody>
      </p:sp>
      <p:pic>
        <p:nvPicPr>
          <p:cNvPr id="249"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18900" y="8398543"/>
            <a:ext cx="1270000" cy="1270001"/>
          </a:xfrm>
          <a:prstGeom prst="rect">
            <a:avLst/>
          </a:prstGeom>
          <a:ln w="12700">
            <a:miter lim="400000"/>
          </a:ln>
        </p:spPr>
      </p:pic>
      <p:pic>
        <p:nvPicPr>
          <p:cNvPr id="250" name="Image" descr="Imag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 name="a-group-examining-a-lightbulb-2022-01-14-18-21-01-utc.jpeg" descr="a-group-examining-a-lightbulb-2022-01-14-18-21-01-utc.jpe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5762310" y="6858000"/>
            <a:ext cx="8643460" cy="6891739"/>
          </a:xfrm>
          <a:prstGeom prst="rect">
            <a:avLst/>
          </a:prstGeom>
          <a:ln w="12700">
            <a:miter lim="400000"/>
          </a:ln>
        </p:spPr>
      </p:pic>
      <p:sp>
        <p:nvSpPr>
          <p:cNvPr id="253" name="Rectangle"/>
          <p:cNvSpPr/>
          <p:nvPr/>
        </p:nvSpPr>
        <p:spPr>
          <a:xfrm>
            <a:off x="15762310" y="6858000"/>
            <a:ext cx="8643461" cy="6891739"/>
          </a:xfrm>
          <a:prstGeom prst="rect">
            <a:avLst/>
          </a:prstGeom>
          <a:solidFill>
            <a:srgbClr val="002264">
              <a:alpha val="3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54" name="Solu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Soluzione</a:t>
            </a:r>
          </a:p>
        </p:txBody>
      </p:sp>
      <p:pic>
        <p:nvPicPr>
          <p:cNvPr id="255"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56" name="Your Pitch Deck"/>
          <p:cNvSpPr txBox="1"/>
          <p:nvPr/>
        </p:nvSpPr>
        <p:spPr>
          <a:xfrm>
            <a:off x="735742" y="369919"/>
            <a:ext cx="2529972" cy="6147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Il vostro pitch deck</a:t>
            </a:r>
          </a:p>
        </p:txBody>
      </p:sp>
      <p:sp>
        <p:nvSpPr>
          <p:cNvPr id="257" name="This slide should encompass the different manners your business solves the problems that your target market is facing. Go for a story or so-called narrative approach, as people tend to process this type of information best. Can you create empathy by incl"/>
          <p:cNvSpPr txBox="1"/>
          <p:nvPr/>
        </p:nvSpPr>
        <p:spPr>
          <a:xfrm>
            <a:off x="4078130" y="4020313"/>
            <a:ext cx="16227740" cy="26059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Questa slide deve comprendere le diverse modalità in cui la vostra attività risolve i problemi che il vostro mercato di riferimento si trova ad affrontare. Optate per una storia o un cosiddetto approccio narrativo, in quanto le persone tendono ad elaborare meglio questo tipo di informazioni. Potete creare empatia inserendo storie riconoscibili dei clienti che utilizzano il vostro prodotto o servizio per risolvere un punto dolente. Aggiungete altro corpo di testo alla slide con ulteriori immagini del prodotto o del servizio stesso, fotografie, schermate o un video demo.</a:t>
            </a:r>
          </a:p>
        </p:txBody>
      </p:sp>
      <p:sp>
        <p:nvSpPr>
          <p:cNvPr id="258" name="Solution"/>
          <p:cNvSpPr txBox="1"/>
          <p:nvPr/>
        </p:nvSpPr>
        <p:spPr>
          <a:xfrm>
            <a:off x="2219233" y="2319109"/>
            <a:ext cx="20269201" cy="18586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it-CH"/>
              <a:t>Soluzione</a:t>
            </a:r>
          </a:p>
        </p:txBody>
      </p:sp>
      <p:sp>
        <p:nvSpPr>
          <p:cNvPr id="259" name="Define the solution you provide"/>
          <p:cNvSpPr txBox="1"/>
          <p:nvPr/>
        </p:nvSpPr>
        <p:spPr>
          <a:xfrm>
            <a:off x="4078130" y="1045655"/>
            <a:ext cx="16227740" cy="171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Definite la soluzione da voi fornita</a:t>
            </a:r>
          </a:p>
        </p:txBody>
      </p:sp>
      <p:sp>
        <p:nvSpPr>
          <p:cNvPr id="260" name="Solution statement"/>
          <p:cNvSpPr txBox="1"/>
          <p:nvPr/>
        </p:nvSpPr>
        <p:spPr>
          <a:xfrm>
            <a:off x="4795847" y="7924497"/>
            <a:ext cx="3317574" cy="5116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Pro-Bold" panose="020B0804030101020102" pitchFamily="34" charset="0"/>
              </a:rPr>
              <a:t>Dichiarazione della soluzione</a:t>
            </a:r>
          </a:p>
        </p:txBody>
      </p:sp>
      <p:sp>
        <p:nvSpPr>
          <p:cNvPr id="261" name="Line"/>
          <p:cNvSpPr/>
          <p:nvPr/>
        </p:nvSpPr>
        <p:spPr>
          <a:xfrm>
            <a:off x="-158924" y="7097389"/>
            <a:ext cx="11901466" cy="1"/>
          </a:xfrm>
          <a:prstGeom prst="line">
            <a:avLst/>
          </a:prstGeom>
          <a:ln w="25400">
            <a:solidFill>
              <a:srgbClr val="003399"/>
            </a:solidFill>
            <a:miter lim="400000"/>
          </a:ln>
        </p:spPr>
        <p:txBody>
          <a:bodyPr lIns="45719" rIns="45719" anchor="ctr"/>
          <a:lstStyle/>
          <a:p>
            <a:endParaRPr/>
          </a:p>
        </p:txBody>
      </p:sp>
      <p:sp>
        <p:nvSpPr>
          <p:cNvPr id="262" name="The pitch deck needs to explain a solution to the problem the business’s target market faces.…"/>
          <p:cNvSpPr txBox="1"/>
          <p:nvPr/>
        </p:nvSpPr>
        <p:spPr>
          <a:xfrm>
            <a:off x="4824707" y="8796270"/>
            <a:ext cx="7320785" cy="41140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it-CH">
                <a:latin typeface="MetaOT-Normal" panose="02000503040000020004" pitchFamily="2" charset="77"/>
              </a:rPr>
              <a:t>Il pitch deck deve illustrare una soluzione al problema che il mercato di riferimento dell’attività si trova ad affrontare.</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endParaRPr>
              <a:latin typeface="MetaOT-Normal" panose="02000503040000020004" pitchFamily="2" charset="77"/>
            </a:endParaRP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it-CH">
                <a:latin typeface="MetaOT-Normal" panose="02000503040000020004" pitchFamily="2" charset="77"/>
              </a:rPr>
              <a:t>Dichiarazione A.</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it-CH">
                <a:latin typeface="MetaOT-Normal" panose="02000503040000020004" pitchFamily="2" charset="77"/>
              </a:rPr>
              <a:t>Dichiarazione B.</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it-CH">
                <a:latin typeface="MetaOT-Normal" panose="02000503040000020004" pitchFamily="2" charset="77"/>
              </a:rPr>
              <a:t>Dichiarazione C.</a:t>
            </a:r>
          </a:p>
        </p:txBody>
      </p:sp>
      <p:pic>
        <p:nvPicPr>
          <p:cNvPr id="263"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6755" y="7715815"/>
            <a:ext cx="928980" cy="928980"/>
          </a:xfrm>
          <a:prstGeom prst="rect">
            <a:avLst/>
          </a:prstGeom>
          <a:ln w="12700">
            <a:miter lim="400000"/>
          </a:ln>
        </p:spPr>
      </p:pic>
      <p:pic>
        <p:nvPicPr>
          <p:cNvPr id="264" name="Image" descr="Imag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Rectangle"/>
          <p:cNvSpPr/>
          <p:nvPr/>
        </p:nvSpPr>
        <p:spPr>
          <a:xfrm>
            <a:off x="-179876" y="7250176"/>
            <a:ext cx="25067420" cy="6912375"/>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67" name="Trac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Traction</a:t>
            </a:r>
          </a:p>
        </p:txBody>
      </p:sp>
      <p:pic>
        <p:nvPicPr>
          <p:cNvPr id="26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69" name="Your Pitch Deck"/>
          <p:cNvSpPr txBox="1"/>
          <p:nvPr/>
        </p:nvSpPr>
        <p:spPr>
          <a:xfrm>
            <a:off x="735742" y="369919"/>
            <a:ext cx="2268715" cy="6147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Il vostro pitch deck</a:t>
            </a:r>
          </a:p>
        </p:txBody>
      </p:sp>
      <p:sp>
        <p:nvSpPr>
          <p:cNvPr id="270" name="This A part of almost every pitch deck is the traction. This slide validates the company’s business model by showing earl numbers, on any month-over-month growth through early sales and support. The objective is to be transparent and resolve potential co"/>
          <p:cNvSpPr txBox="1"/>
          <p:nvPr/>
        </p:nvSpPr>
        <p:spPr>
          <a:xfrm>
            <a:off x="4078130" y="3893313"/>
            <a:ext cx="16227740" cy="26059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Una parte di quasi tutti i pitch deck è la traction. Questa slide conferma il modello di business dell’azienda mostrando i primi numeri o qualsiasi crescita su base mensile tramite le prime vendite e il supporto. L’obiettivo è essere trasparenti e dissipare possibili timori nei confronti di un promettente investitore. Questa slide può includere, per esempio, una semplice panoramica del numero di utenti, il tasso di rendimento dei ricavi annui e i margini di utile. Tuttavia, potete essere quanto più dettagliati preferite.</a:t>
            </a:r>
          </a:p>
        </p:txBody>
      </p:sp>
      <p:sp>
        <p:nvSpPr>
          <p:cNvPr id="271" name="Traction"/>
          <p:cNvSpPr txBox="1"/>
          <p:nvPr/>
        </p:nvSpPr>
        <p:spPr>
          <a:xfrm>
            <a:off x="2219233" y="2319109"/>
            <a:ext cx="20269201" cy="18586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it-CH"/>
              <a:t>Traction</a:t>
            </a:r>
          </a:p>
        </p:txBody>
      </p:sp>
      <p:sp>
        <p:nvSpPr>
          <p:cNvPr id="272" name="Validate your business model"/>
          <p:cNvSpPr txBox="1"/>
          <p:nvPr/>
        </p:nvSpPr>
        <p:spPr>
          <a:xfrm>
            <a:off x="4078130" y="1045655"/>
            <a:ext cx="16227740" cy="171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Convalidate il vostro modello di business</a:t>
            </a:r>
          </a:p>
        </p:txBody>
      </p:sp>
      <p:sp>
        <p:nvSpPr>
          <p:cNvPr id="273" name="Model feature"/>
          <p:cNvSpPr txBox="1"/>
          <p:nvPr/>
        </p:nvSpPr>
        <p:spPr>
          <a:xfrm>
            <a:off x="3924091" y="9905438"/>
            <a:ext cx="1945402" cy="4339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Caratteristica del modello</a:t>
            </a:r>
          </a:p>
        </p:txBody>
      </p:sp>
      <p:sp>
        <p:nvSpPr>
          <p:cNvPr id="274" name="Business model"/>
          <p:cNvSpPr txBox="1"/>
          <p:nvPr/>
        </p:nvSpPr>
        <p:spPr>
          <a:xfrm>
            <a:off x="6317705" y="7510450"/>
            <a:ext cx="11748590" cy="8660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FFFFFF"/>
                </a:solidFill>
                <a:latin typeface="Brandon Grotesque Medium"/>
                <a:ea typeface="Brandon Grotesque Medium"/>
                <a:cs typeface="Brandon Grotesque Medium"/>
                <a:sym typeface="Brandon Grotesque Medium"/>
              </a:defRPr>
            </a:lvl1pPr>
          </a:lstStyle>
          <a:p>
            <a:r>
              <a:rPr lang="it-CH" sz="2400">
                <a:latin typeface="MetaOT-Normal" panose="02000503040000020004" pitchFamily="2" charset="77"/>
              </a:rPr>
              <a:t>Modello di business</a:t>
            </a:r>
          </a:p>
        </p:txBody>
      </p:sp>
      <p:sp>
        <p:nvSpPr>
          <p:cNvPr id="275" name="Outcome"/>
          <p:cNvSpPr txBox="1"/>
          <p:nvPr/>
        </p:nvSpPr>
        <p:spPr>
          <a:xfrm>
            <a:off x="11544708" y="9905438"/>
            <a:ext cx="1294583" cy="4339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Risultato</a:t>
            </a:r>
          </a:p>
        </p:txBody>
      </p:sp>
      <p:sp>
        <p:nvSpPr>
          <p:cNvPr id="276" name="Model feature"/>
          <p:cNvSpPr txBox="1"/>
          <p:nvPr/>
        </p:nvSpPr>
        <p:spPr>
          <a:xfrm>
            <a:off x="18735690" y="9905438"/>
            <a:ext cx="1945402" cy="4339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Caratteristica del modello</a:t>
            </a:r>
          </a:p>
        </p:txBody>
      </p:sp>
      <p:sp>
        <p:nvSpPr>
          <p:cNvPr id="277" name="Line"/>
          <p:cNvSpPr/>
          <p:nvPr/>
        </p:nvSpPr>
        <p:spPr>
          <a:xfrm>
            <a:off x="5648284" y="9166570"/>
            <a:ext cx="5792224" cy="1"/>
          </a:xfrm>
          <a:prstGeom prst="line">
            <a:avLst/>
          </a:prstGeom>
          <a:ln w="25400" cap="rnd">
            <a:solidFill>
              <a:srgbClr val="FFFFFF"/>
            </a:solidFill>
            <a:custDash>
              <a:ds d="100000" sp="200000"/>
            </a:custDash>
            <a:miter lim="400000"/>
          </a:ln>
        </p:spPr>
        <p:txBody>
          <a:bodyPr lIns="45719" rIns="45719" anchor="ctr"/>
          <a:lstStyle/>
          <a:p>
            <a:endParaRPr/>
          </a:p>
        </p:txBody>
      </p:sp>
      <p:sp>
        <p:nvSpPr>
          <p:cNvPr id="278" name="Line"/>
          <p:cNvSpPr/>
          <p:nvPr/>
        </p:nvSpPr>
        <p:spPr>
          <a:xfrm>
            <a:off x="12943492" y="9166570"/>
            <a:ext cx="5792224" cy="1"/>
          </a:xfrm>
          <a:prstGeom prst="line">
            <a:avLst/>
          </a:prstGeom>
          <a:ln w="25400" cap="rnd">
            <a:solidFill>
              <a:srgbClr val="FFFFFF"/>
            </a:solidFill>
            <a:custDash>
              <a:ds d="100000" sp="200000"/>
            </a:custDash>
            <a:miter lim="400000"/>
          </a:ln>
        </p:spPr>
        <p:txBody>
          <a:bodyPr lIns="45719" rIns="45719" anchor="ctr"/>
          <a:lstStyle/>
          <a:p>
            <a:endParaRPr/>
          </a:p>
        </p:txBody>
      </p:sp>
      <p:pic>
        <p:nvPicPr>
          <p:cNvPr id="27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57000" y="8504690"/>
            <a:ext cx="1270000" cy="1270001"/>
          </a:xfrm>
          <a:prstGeom prst="rect">
            <a:avLst/>
          </a:prstGeom>
          <a:ln w="12700">
            <a:miter lim="400000"/>
          </a:ln>
        </p:spPr>
      </p:pic>
      <p:pic>
        <p:nvPicPr>
          <p:cNvPr id="280"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1791" y="8257544"/>
            <a:ext cx="1270001" cy="1270001"/>
          </a:xfrm>
          <a:prstGeom prst="rect">
            <a:avLst/>
          </a:prstGeom>
          <a:ln w="12700">
            <a:miter lim="400000"/>
          </a:ln>
        </p:spPr>
      </p:pic>
      <p:pic>
        <p:nvPicPr>
          <p:cNvPr id="281" name="Image" descr="Imag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42040" y="8257544"/>
            <a:ext cx="1270001" cy="1270001"/>
          </a:xfrm>
          <a:prstGeom prst="rect">
            <a:avLst/>
          </a:prstGeom>
          <a:ln w="12700">
            <a:miter lim="400000"/>
          </a:ln>
        </p:spPr>
      </p:pic>
      <p:grpSp>
        <p:nvGrpSpPr>
          <p:cNvPr id="284" name="Group"/>
          <p:cNvGrpSpPr/>
          <p:nvPr/>
        </p:nvGrpSpPr>
        <p:grpSpPr>
          <a:xfrm>
            <a:off x="7938916" y="11533955"/>
            <a:ext cx="8471821" cy="1308212"/>
            <a:chOff x="0" y="0"/>
            <a:chExt cx="8471820" cy="1308211"/>
          </a:xfrm>
        </p:grpSpPr>
        <p:sp>
          <p:nvSpPr>
            <p:cNvPr id="282" name="Line"/>
            <p:cNvSpPr/>
            <p:nvPr/>
          </p:nvSpPr>
          <p:spPr>
            <a:xfrm flipV="1">
              <a:off x="-1" y="0"/>
              <a:ext cx="2" cy="1308212"/>
            </a:xfrm>
            <a:prstGeom prst="line">
              <a:avLst/>
            </a:prstGeom>
            <a:noFill/>
            <a:ln w="25400" cap="flat">
              <a:solidFill>
                <a:srgbClr val="FFFFFF"/>
              </a:solidFill>
              <a:prstDash val="solid"/>
              <a:miter lim="400000"/>
            </a:ln>
            <a:effectLst/>
          </p:spPr>
          <p:txBody>
            <a:bodyPr wrap="square" lIns="45719" tIns="45719" rIns="45719" bIns="45719" numCol="1" anchor="ctr">
              <a:noAutofit/>
            </a:bodyPr>
            <a:lstStyle/>
            <a:p>
              <a:endParaRPr/>
            </a:p>
          </p:txBody>
        </p:sp>
        <p:sp>
          <p:nvSpPr>
            <p:cNvPr id="283" name="Line"/>
            <p:cNvSpPr/>
            <p:nvPr/>
          </p:nvSpPr>
          <p:spPr>
            <a:xfrm flipV="1">
              <a:off x="8471820" y="0"/>
              <a:ext cx="1" cy="1308212"/>
            </a:xfrm>
            <a:prstGeom prst="line">
              <a:avLst/>
            </a:prstGeom>
            <a:noFill/>
            <a:ln w="25400" cap="flat">
              <a:solidFill>
                <a:srgbClr val="FFFFFF"/>
              </a:solidFill>
              <a:prstDash val="solid"/>
              <a:miter lim="400000"/>
            </a:ln>
            <a:effectLst/>
          </p:spPr>
          <p:txBody>
            <a:bodyPr wrap="square" lIns="45719" tIns="45719" rIns="45719" bIns="45719" numCol="1" anchor="ctr">
              <a:noAutofit/>
            </a:bodyPr>
            <a:lstStyle/>
            <a:p>
              <a:endParaRPr/>
            </a:p>
          </p:txBody>
        </p:sp>
      </p:grpSp>
      <p:sp>
        <p:nvSpPr>
          <p:cNvPr id="285" name="$123"/>
          <p:cNvSpPr txBox="1"/>
          <p:nvPr/>
        </p:nvSpPr>
        <p:spPr>
          <a:xfrm>
            <a:off x="10031238" y="11158817"/>
            <a:ext cx="4287176" cy="1270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rPr lang="it-CH"/>
              <a:t>$123</a:t>
            </a:r>
          </a:p>
        </p:txBody>
      </p:sp>
      <p:sp>
        <p:nvSpPr>
          <p:cNvPr id="286" name="Annual revenue"/>
          <p:cNvSpPr txBox="1"/>
          <p:nvPr/>
        </p:nvSpPr>
        <p:spPr>
          <a:xfrm>
            <a:off x="10920390" y="12189874"/>
            <a:ext cx="2690799"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Ricavi annuali</a:t>
            </a:r>
          </a:p>
        </p:txBody>
      </p:sp>
      <p:sp>
        <p:nvSpPr>
          <p:cNvPr id="287" name="123"/>
          <p:cNvSpPr txBox="1"/>
          <p:nvPr/>
        </p:nvSpPr>
        <p:spPr>
          <a:xfrm>
            <a:off x="1741343" y="11158817"/>
            <a:ext cx="4287177" cy="1270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rPr lang="it-CH"/>
              <a:t>123</a:t>
            </a:r>
          </a:p>
        </p:txBody>
      </p:sp>
      <p:sp>
        <p:nvSpPr>
          <p:cNvPr id="288" name="Number of users"/>
          <p:cNvSpPr txBox="1"/>
          <p:nvPr/>
        </p:nvSpPr>
        <p:spPr>
          <a:xfrm>
            <a:off x="2562368" y="12189875"/>
            <a:ext cx="2827055"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Numero di utenti</a:t>
            </a:r>
          </a:p>
        </p:txBody>
      </p:sp>
      <p:sp>
        <p:nvSpPr>
          <p:cNvPr id="289" name="$123"/>
          <p:cNvSpPr txBox="1"/>
          <p:nvPr/>
        </p:nvSpPr>
        <p:spPr>
          <a:xfrm>
            <a:off x="18503059" y="11158817"/>
            <a:ext cx="4287177" cy="1270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rPr lang="it-CH"/>
              <a:t>$123</a:t>
            </a:r>
          </a:p>
        </p:txBody>
      </p:sp>
      <p:sp>
        <p:nvSpPr>
          <p:cNvPr id="290" name="Profit margins"/>
          <p:cNvSpPr txBox="1"/>
          <p:nvPr/>
        </p:nvSpPr>
        <p:spPr>
          <a:xfrm>
            <a:off x="19530872" y="12189875"/>
            <a:ext cx="2413479"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a:latin typeface="MetaOT-Normal" panose="02000503040000020004" pitchFamily="2" charset="77"/>
              </a:rPr>
              <a:t>Margini di utile</a:t>
            </a:r>
          </a:p>
        </p:txBody>
      </p:sp>
      <p:sp>
        <p:nvSpPr>
          <p:cNvPr id="291" name="Line"/>
          <p:cNvSpPr/>
          <p:nvPr/>
        </p:nvSpPr>
        <p:spPr>
          <a:xfrm flipV="1">
            <a:off x="5672974" y="7997607"/>
            <a:ext cx="5180037" cy="701826"/>
          </a:xfrm>
          <a:prstGeom prst="line">
            <a:avLst/>
          </a:prstGeom>
          <a:ln w="25400" cap="rnd">
            <a:solidFill>
              <a:srgbClr val="FFFFFF"/>
            </a:solidFill>
            <a:custDash>
              <a:ds d="100000" sp="200000"/>
            </a:custDash>
            <a:miter lim="400000"/>
          </a:ln>
        </p:spPr>
        <p:txBody>
          <a:bodyPr lIns="45719" rIns="45719" anchor="ctr"/>
          <a:lstStyle/>
          <a:p>
            <a:endParaRPr/>
          </a:p>
        </p:txBody>
      </p:sp>
      <p:sp>
        <p:nvSpPr>
          <p:cNvPr id="292" name="Line"/>
          <p:cNvSpPr/>
          <p:nvPr/>
        </p:nvSpPr>
        <p:spPr>
          <a:xfrm>
            <a:off x="13438224" y="8002512"/>
            <a:ext cx="5273402" cy="703877"/>
          </a:xfrm>
          <a:prstGeom prst="line">
            <a:avLst/>
          </a:prstGeom>
          <a:ln w="25400" cap="rnd">
            <a:solidFill>
              <a:srgbClr val="FFFFFF"/>
            </a:solidFill>
            <a:custDash>
              <a:ds d="100000" sp="200000"/>
            </a:custDash>
            <a:miter lim="400000"/>
          </a:ln>
        </p:spPr>
        <p:txBody>
          <a:bodyPr lIns="45719" rIns="45719" anchor="ctr"/>
          <a:lstStyle/>
          <a:p>
            <a:endParaRPr/>
          </a:p>
        </p:txBody>
      </p:sp>
      <p:pic>
        <p:nvPicPr>
          <p:cNvPr id="293" name="Image" descr="Imag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Marketing"/>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Marketing</a:t>
            </a:r>
          </a:p>
        </p:txBody>
      </p:sp>
      <p:pic>
        <p:nvPicPr>
          <p:cNvPr id="296"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97" name="Your Pitch Deck"/>
          <p:cNvSpPr txBox="1"/>
          <p:nvPr/>
        </p:nvSpPr>
        <p:spPr>
          <a:xfrm>
            <a:off x="735742" y="369919"/>
            <a:ext cx="2355801" cy="6147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Il vostro pitch deck</a:t>
            </a:r>
          </a:p>
        </p:txBody>
      </p:sp>
      <p:sp>
        <p:nvSpPr>
          <p:cNvPr id="298" name="For investors to get a better understanding of the market size and how you as a business differentiate yourself from competitors, this slide is important. Share here how you aim to advertise and sell your product or service to the market."/>
          <p:cNvSpPr txBox="1"/>
          <p:nvPr/>
        </p:nvSpPr>
        <p:spPr>
          <a:xfrm>
            <a:off x="4240683" y="4020313"/>
            <a:ext cx="15902634" cy="26059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Questa slide è importante per gli investitori affinché comprendano meglio la dimensione del mercato e in che modo voi in quanto azienda vi differenziate dai concorrenti. Condividete qui in che modo mirate a pubblicizzare e a vendere il vostro prodotto o servizio sul mercato.</a:t>
            </a:r>
          </a:p>
        </p:txBody>
      </p:sp>
      <p:sp>
        <p:nvSpPr>
          <p:cNvPr id="299" name="Marketing &amp; sales strategy"/>
          <p:cNvSpPr txBox="1"/>
          <p:nvPr/>
        </p:nvSpPr>
        <p:spPr>
          <a:xfrm>
            <a:off x="2219233" y="2319109"/>
            <a:ext cx="20269201" cy="18586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it-CH"/>
              <a:t>Strategia di marketing e di vendita </a:t>
            </a:r>
          </a:p>
        </p:txBody>
      </p:sp>
      <p:sp>
        <p:nvSpPr>
          <p:cNvPr id="300" name="Stand out from your competitors"/>
          <p:cNvSpPr txBox="1"/>
          <p:nvPr/>
        </p:nvSpPr>
        <p:spPr>
          <a:xfrm>
            <a:off x="4078130" y="1045655"/>
            <a:ext cx="16227740" cy="171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Distinguetevi dai vostri concorrenti</a:t>
            </a:r>
          </a:p>
        </p:txBody>
      </p:sp>
      <p:sp>
        <p:nvSpPr>
          <p:cNvPr id="301"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302"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303" name="Marketing location"/>
          <p:cNvSpPr txBox="1"/>
          <p:nvPr/>
        </p:nvSpPr>
        <p:spPr>
          <a:xfrm>
            <a:off x="18849559" y="10156097"/>
            <a:ext cx="3264674" cy="519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Pro-Bold" panose="020B0804030101020102" pitchFamily="34" charset="0"/>
              </a:rPr>
              <a:t>Canali di marketing</a:t>
            </a:r>
          </a:p>
        </p:txBody>
      </p:sp>
      <p:sp>
        <p:nvSpPr>
          <p:cNvPr id="304" name="Online | Offline | Where"/>
          <p:cNvSpPr txBox="1"/>
          <p:nvPr/>
        </p:nvSpPr>
        <p:spPr>
          <a:xfrm>
            <a:off x="18645977" y="10920900"/>
            <a:ext cx="3671837" cy="458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Online | Offline | Dove</a:t>
            </a:r>
          </a:p>
        </p:txBody>
      </p:sp>
      <p:grpSp>
        <p:nvGrpSpPr>
          <p:cNvPr id="308" name="Group"/>
          <p:cNvGrpSpPr/>
          <p:nvPr/>
        </p:nvGrpSpPr>
        <p:grpSpPr>
          <a:xfrm>
            <a:off x="9250819" y="8423131"/>
            <a:ext cx="5882363" cy="3212166"/>
            <a:chOff x="0" y="0"/>
            <a:chExt cx="5882361" cy="3212164"/>
          </a:xfrm>
        </p:grpSpPr>
        <p:sp>
          <p:nvSpPr>
            <p:cNvPr id="305" name="Strategy"/>
            <p:cNvSpPr txBox="1"/>
            <p:nvPr/>
          </p:nvSpPr>
          <p:spPr>
            <a:xfrm>
              <a:off x="2171260" y="1497614"/>
              <a:ext cx="1539842" cy="51161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Pro-Bold" panose="020B0804030101020102" pitchFamily="34" charset="0"/>
                </a:rPr>
                <a:t>Strategia</a:t>
              </a:r>
            </a:p>
          </p:txBody>
        </p:sp>
        <p:pic>
          <p:nvPicPr>
            <p:cNvPr id="30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6180" y="0"/>
              <a:ext cx="1270001" cy="1270000"/>
            </a:xfrm>
            <a:prstGeom prst="rect">
              <a:avLst/>
            </a:prstGeom>
            <a:ln w="12700" cap="flat">
              <a:noFill/>
              <a:miter lim="400000"/>
            </a:ln>
            <a:effectLst/>
          </p:spPr>
        </p:pic>
        <p:sp>
          <p:nvSpPr>
            <p:cNvPr id="307" name="It’s important to detail how the product will be advertised and sold to its market."/>
            <p:cNvSpPr txBox="1"/>
            <p:nvPr/>
          </p:nvSpPr>
          <p:spPr>
            <a:xfrm>
              <a:off x="0" y="2064160"/>
              <a:ext cx="5882361" cy="114800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È importante precisare in che modo il prodotto sarà pubblicizzato e venduto sul relativo mercato. </a:t>
              </a:r>
            </a:p>
          </p:txBody>
        </p:sp>
      </p:grpSp>
      <p:pic>
        <p:nvPicPr>
          <p:cNvPr id="309"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78974" y="8772301"/>
            <a:ext cx="1005841" cy="1005841"/>
          </a:xfrm>
          <a:prstGeom prst="rect">
            <a:avLst/>
          </a:prstGeom>
          <a:ln w="12700">
            <a:miter lim="400000"/>
          </a:ln>
        </p:spPr>
      </p:pic>
      <p:grpSp>
        <p:nvGrpSpPr>
          <p:cNvPr id="313" name="Group"/>
          <p:cNvGrpSpPr/>
          <p:nvPr/>
        </p:nvGrpSpPr>
        <p:grpSpPr>
          <a:xfrm>
            <a:off x="1725906" y="8525501"/>
            <a:ext cx="4920576" cy="2866686"/>
            <a:chOff x="-167049" y="0"/>
            <a:chExt cx="4920575" cy="2866684"/>
          </a:xfrm>
        </p:grpSpPr>
        <p:sp>
          <p:nvSpPr>
            <p:cNvPr id="310" name="Target audience"/>
            <p:cNvSpPr txBox="1"/>
            <p:nvPr/>
          </p:nvSpPr>
          <p:spPr>
            <a:xfrm>
              <a:off x="901353" y="1634476"/>
              <a:ext cx="2783772" cy="51161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it-CH">
                  <a:latin typeface="MetaPro-Bold" panose="020B0804030101020102" pitchFamily="34" charset="0"/>
                </a:rPr>
                <a:t>Pubblico di riferimento</a:t>
              </a:r>
            </a:p>
          </p:txBody>
        </p:sp>
        <p:sp>
          <p:nvSpPr>
            <p:cNvPr id="311" name="Who | Where | Age | Occupation"/>
            <p:cNvSpPr txBox="1"/>
            <p:nvPr/>
          </p:nvSpPr>
          <p:spPr>
            <a:xfrm>
              <a:off x="-167049" y="2408099"/>
              <a:ext cx="4920575" cy="4585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it-CH">
                  <a:latin typeface="MetaOT-Normal" panose="02000503040000020004" pitchFamily="2" charset="77"/>
                </a:rPr>
                <a:t>Chi | Dove | Età | Occupazione</a:t>
              </a:r>
            </a:p>
          </p:txBody>
        </p:sp>
        <p:pic>
          <p:nvPicPr>
            <p:cNvPr id="312" name="Image" descr="Imag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0562" y="0"/>
              <a:ext cx="1499442" cy="1499442"/>
            </a:xfrm>
            <a:prstGeom prst="rect">
              <a:avLst/>
            </a:prstGeom>
            <a:ln w="12700" cap="flat">
              <a:noFill/>
              <a:miter lim="400000"/>
            </a:ln>
            <a:effectLst/>
          </p:spPr>
        </p:pic>
      </p:grpSp>
      <p:pic>
        <p:nvPicPr>
          <p:cNvPr id="314" name="Image" descr="Imag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17" name="Competi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Concorrenza</a:t>
            </a:r>
          </a:p>
        </p:txBody>
      </p:sp>
      <p:pic>
        <p:nvPicPr>
          <p:cNvPr id="31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19" name="Your Pitch Deck"/>
          <p:cNvSpPr txBox="1"/>
          <p:nvPr/>
        </p:nvSpPr>
        <p:spPr>
          <a:xfrm>
            <a:off x="735742" y="369919"/>
            <a:ext cx="2486429" cy="6147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lang="it-CH">
                <a:latin typeface="MetaOT-Normal" panose="02000503040000020004" pitchFamily="2" charset="77"/>
              </a:rPr>
              <a:t>Il vostro pitch deck</a:t>
            </a:r>
          </a:p>
        </p:txBody>
      </p:sp>
      <p:sp>
        <p:nvSpPr>
          <p:cNvPr id="320" name="What sets your product or service apart from other entities or alternatives the specific market you are acting? Take this information from your competitive analysis."/>
          <p:cNvSpPr txBox="1"/>
          <p:nvPr/>
        </p:nvSpPr>
        <p:spPr>
          <a:xfrm>
            <a:off x="4078130" y="4020313"/>
            <a:ext cx="16227740" cy="26059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pPr defTabSz="825500">
              <a:spcBef>
                <a:spcPts val="0"/>
              </a:spcBef>
              <a:defRPr sz="3000">
                <a:solidFill>
                  <a:srgbClr val="FFFFFF"/>
                </a:solidFill>
                <a:latin typeface="Brandon Grotesque Regular"/>
                <a:ea typeface="Brandon Grotesque Regular"/>
                <a:cs typeface="Brandon Grotesque Regular"/>
                <a:sym typeface="Brandon Grotesque Regular"/>
              </a:defRPr>
            </a:pPr>
            <a:r>
              <a:rPr lang="it-CH">
                <a:latin typeface="MetaOT-Normal" panose="02000503040000020004" pitchFamily="2" charset="77"/>
              </a:rPr>
              <a:t>Cosa contraddistingue il vostro prodotto o servizio da altre entità o alternative nel mercato specifico in cui operate? Ottenete queste informazioni dalla vostra analisi della concorrenza.</a:t>
            </a:r>
          </a:p>
        </p:txBody>
      </p:sp>
      <p:sp>
        <p:nvSpPr>
          <p:cNvPr id="321" name="Competition"/>
          <p:cNvSpPr txBox="1"/>
          <p:nvPr/>
        </p:nvSpPr>
        <p:spPr>
          <a:xfrm>
            <a:off x="2219233" y="1047868"/>
            <a:ext cx="20269201" cy="31298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defTabSz="825500">
              <a:lnSpc>
                <a:spcPct val="80000"/>
              </a:lnSpc>
              <a:spcBef>
                <a:spcPts val="0"/>
              </a:spcBef>
              <a:defRPr sz="10000">
                <a:solidFill>
                  <a:srgbClr val="FFFFFF"/>
                </a:solidFill>
                <a:latin typeface="MetaOT-Medium"/>
                <a:ea typeface="MetaOT-Medium"/>
                <a:cs typeface="MetaOT-Medium"/>
                <a:sym typeface="MetaOT-Medium"/>
              </a:defRPr>
            </a:lvl1pPr>
          </a:lstStyle>
          <a:p>
            <a:r>
              <a:rPr lang="it-CH"/>
              <a:t>Concorrenza</a:t>
            </a:r>
          </a:p>
        </p:txBody>
      </p:sp>
      <p:sp>
        <p:nvSpPr>
          <p:cNvPr id="322" name="Your unique positioning"/>
          <p:cNvSpPr txBox="1"/>
          <p:nvPr/>
        </p:nvSpPr>
        <p:spPr>
          <a:xfrm>
            <a:off x="4078130" y="1047353"/>
            <a:ext cx="16227740" cy="17100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it-CH" sz="2400">
                <a:latin typeface="MetaOT-Normal" panose="02000503040000020004" pitchFamily="2" charset="77"/>
              </a:rPr>
              <a:t>Il vostro posizionamento unico</a:t>
            </a:r>
          </a:p>
        </p:txBody>
      </p:sp>
      <p:pic>
        <p:nvPicPr>
          <p:cNvPr id="323" name="Logo examples.png" descr="Logo examples.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580894" y="7443615"/>
            <a:ext cx="19691893" cy="5272263"/>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29_Lookbook">
  <a:themeElements>
    <a:clrScheme name="29_Lookbook">
      <a:dk1>
        <a:srgbClr val="000000"/>
      </a:dk1>
      <a:lt1>
        <a:srgbClr val="F6F7F2"/>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15431" rtl="0" fontAlgn="auto" latinLnBrk="0" hangingPunct="0">
          <a:lnSpc>
            <a:spcPct val="120000"/>
          </a:lnSpc>
          <a:spcBef>
            <a:spcPts val="0"/>
          </a:spcBef>
          <a:spcAft>
            <a:spcPts val="0"/>
          </a:spcAft>
          <a:buClrTx/>
          <a:buSzTx/>
          <a:buFontTx/>
          <a:buNone/>
          <a:tabLst/>
          <a:defRPr kumimoji="0" sz="3000" b="0" i="0" u="none" strike="noStrike" cap="none" spc="-59" normalizeH="0" baseline="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9_Lookbook">
  <a:themeElements>
    <a:clrScheme name="29_Lookbook">
      <a:dk1>
        <a:srgbClr val="000000"/>
      </a:dk1>
      <a:lt1>
        <a:srgbClr val="FFFFFF"/>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15431" rtl="0" fontAlgn="auto" latinLnBrk="0" hangingPunct="0">
          <a:lnSpc>
            <a:spcPct val="120000"/>
          </a:lnSpc>
          <a:spcBef>
            <a:spcPts val="0"/>
          </a:spcBef>
          <a:spcAft>
            <a:spcPts val="0"/>
          </a:spcAft>
          <a:buClrTx/>
          <a:buSzTx/>
          <a:buFontTx/>
          <a:buNone/>
          <a:tabLst/>
          <a:defRPr kumimoji="0" sz="3000" b="0" i="0" u="none" strike="noStrike" cap="none" spc="-59" normalizeH="0" baseline="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15173B069A96C149BBC3B017ED4235D6" ma:contentTypeVersion="23" ma:contentTypeDescription="Ein neues Dokument erstellen." ma:contentTypeScope="" ma:versionID="82c731a9352999d2dabe5d5d13c4a4c7">
  <xsd:schema xmlns:xsd="http://www.w3.org/2001/XMLSchema" xmlns:xs="http://www.w3.org/2001/XMLSchema" xmlns:p="http://schemas.microsoft.com/office/2006/metadata/properties" xmlns:ns2="6708af38-8017-4f71-8074-7321a93d2ecb" xmlns:ns3="2b0318e0-5507-4d41-96ed-c005bf227d30" targetNamespace="http://schemas.microsoft.com/office/2006/metadata/properties" ma:root="true" ma:fieldsID="fd549c670cac3cf33fa5c92fc6651490" ns2:_="" ns3:_="">
    <xsd:import namespace="6708af38-8017-4f71-8074-7321a93d2ecb"/>
    <xsd:import namespace="2b0318e0-5507-4d41-96ed-c005bf227d3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Klassifizierung"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08af38-8017-4f71-8074-7321a93d2e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Klassifizierung" ma:index="20" nillable="true" ma:displayName="Klassifizierung" ma:description="Dokumente, die nicht vom AIP Prozess klassifiziert wurden." ma:format="Dropdown" ma:internalName="Klassifizierung">
      <xsd:simpleType>
        <xsd:restriction base="dms:Choice">
          <xsd:enumeration value="Öffentlich"/>
          <xsd:enumeration value="Intern"/>
          <xsd:enumeration value="Vertraulich"/>
        </xsd:restriction>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Bildmarkierungen" ma:readOnly="false" ma:fieldId="{5cf76f15-5ced-4ddc-b409-7134ff3c332f}" ma:taxonomyMulti="true" ma:sspId="29e4e11c-8fc3-4e54-b6fb-0e9031a9610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b0318e0-5507-4d41-96ed-c005bf227d30" elementFormDefault="qualified">
    <xsd:import namespace="http://schemas.microsoft.com/office/2006/documentManagement/types"/>
    <xsd:import namespace="http://schemas.microsoft.com/office/infopath/2007/PartnerControls"/>
    <xsd:element name="SharedWithUsers" ma:index="1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Freigegeben für - Details" ma:internalName="SharedWithDetails" ma:readOnly="true">
      <xsd:simpleType>
        <xsd:restriction base="dms:Note">
          <xsd:maxLength value="255"/>
        </xsd:restriction>
      </xsd:simpleType>
    </xsd:element>
    <xsd:element name="TaxCatchAll" ma:index="24" nillable="true" ma:displayName="Taxonomy Catch All Column" ma:hidden="true" ma:list="{f034a7db-2fec-4b7e-9115-b1549e680866}" ma:internalName="TaxCatchAll" ma:showField="CatchAllData" ma:web="2b0318e0-5507-4d41-96ed-c005bf227d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Klassifizierung xmlns="6708af38-8017-4f71-8074-7321a93d2ecb" xsi:nil="true"/>
    <TaxCatchAll xmlns="2b0318e0-5507-4d41-96ed-c005bf227d30" xsi:nil="true"/>
    <lcf76f155ced4ddcb4097134ff3c332f xmlns="6708af38-8017-4f71-8074-7321a93d2ec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4C63702-1131-497B-BD3D-08E059CFE2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08af38-8017-4f71-8074-7321a93d2ecb"/>
    <ds:schemaRef ds:uri="2b0318e0-5507-4d41-96ed-c005bf227d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E38C36-387F-46F1-A4DD-05A2F1D286F5}">
  <ds:schemaRefs>
    <ds:schemaRef ds:uri="http://schemas.microsoft.com/office/2006/metadata/properties"/>
    <ds:schemaRef ds:uri="http://schemas.microsoft.com/office/infopath/2007/PartnerControls"/>
    <ds:schemaRef ds:uri="6708af38-8017-4f71-8074-7321a93d2ecb"/>
    <ds:schemaRef ds:uri="2b0318e0-5507-4d41-96ed-c005bf227d30"/>
  </ds:schemaRefs>
</ds:datastoreItem>
</file>

<file path=customXml/itemProps3.xml><?xml version="1.0" encoding="utf-8"?>
<ds:datastoreItem xmlns:ds="http://schemas.openxmlformats.org/officeDocument/2006/customXml" ds:itemID="{5B4DE5DB-A7E0-46AD-BD1B-42B30FFDD75A}">
  <ds:schemaRefs>
    <ds:schemaRef ds:uri="http://schemas.microsoft.com/sharepoint/v3/contenttype/forms"/>
  </ds:schemaRefs>
</ds:datastoreItem>
</file>

<file path=docMetadata/LabelInfo.xml><?xml version="1.0" encoding="utf-8"?>
<clbl:labelList xmlns:clbl="http://schemas.microsoft.com/office/2020/mipLabelMetadata">
  <clbl:label id="{378055ef-7607-46e5-9564-5469035a1b2e}" enabled="1" method="Standard" siteId="{eb3c68b9-0935-4046-8550-8bcaa4167e2e}" contentBits="0" removed="0"/>
</clbl:labelList>
</file>

<file path=docProps/app.xml><?xml version="1.0" encoding="utf-8"?>
<Properties xmlns="http://schemas.openxmlformats.org/officeDocument/2006/extended-properties" xmlns:vt="http://schemas.openxmlformats.org/officeDocument/2006/docPropsVTypes">
  <TotalTime>0</TotalTime>
  <Words>1725</Words>
  <Application>Microsoft Office PowerPoint</Application>
  <PresentationFormat>Benutzerdefiniert</PresentationFormat>
  <Paragraphs>154</Paragraphs>
  <Slides>13</Slides>
  <Notes>0</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13</vt:i4>
      </vt:variant>
    </vt:vector>
  </HeadingPairs>
  <TitlesOfParts>
    <vt:vector size="25" baseType="lpstr">
      <vt:lpstr>Brandon Grotesque Light</vt:lpstr>
      <vt:lpstr>Canela Bold</vt:lpstr>
      <vt:lpstr>Canela Deck Bold</vt:lpstr>
      <vt:lpstr>Canela Deck Regular</vt:lpstr>
      <vt:lpstr>Canela Regular</vt:lpstr>
      <vt:lpstr>Helvetica Neue</vt:lpstr>
      <vt:lpstr>MetaOT-Medium</vt:lpstr>
      <vt:lpstr>MetaOT-Normal</vt:lpstr>
      <vt:lpstr>MetaPro-Bold</vt:lpstr>
      <vt:lpstr>Proxima Nova</vt:lpstr>
      <vt:lpstr>Proxima Nova Medium</vt:lpstr>
      <vt:lpstr>29_Lookbook</vt:lpstr>
      <vt:lpstr>Il vostro pitch deck</vt:lpstr>
      <vt:lpstr>Gli elementi</vt:lpstr>
      <vt:lpstr>Introduzione</vt:lpstr>
      <vt:lpstr>Problema</vt:lpstr>
      <vt:lpstr>Mercato</vt:lpstr>
      <vt:lpstr>Soluzione</vt:lpstr>
      <vt:lpstr>Traction</vt:lpstr>
      <vt:lpstr>Marketing</vt:lpstr>
      <vt:lpstr>Concorrenza</vt:lpstr>
      <vt:lpstr>Team</vt:lpstr>
      <vt:lpstr>Dati finanziari</vt:lpstr>
      <vt:lpstr>Investimenti e finanziamenti</vt:lpstr>
      <vt:lpstr>grazie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Pitch Deck</dc:title>
  <dc:creator>Baumberger, Nadia</dc:creator>
  <cp:lastModifiedBy>Franklin, Aline</cp:lastModifiedBy>
  <cp:revision>5</cp:revision>
  <dcterms:modified xsi:type="dcterms:W3CDTF">2023-12-12T07:28:10Z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78055ef-7607-46e5-9564-5469035a1b2e_Enabled">
    <vt:lpwstr>true</vt:lpwstr>
  </property>
  <property fmtid="{D5CDD505-2E9C-101B-9397-08002B2CF9AE}" pid="3" name="MSIP_Label_378055ef-7607-46e5-9564-5469035a1b2e_SetDate">
    <vt:lpwstr>2022-04-04T09:45:47Z</vt:lpwstr>
  </property>
  <property fmtid="{D5CDD505-2E9C-101B-9397-08002B2CF9AE}" pid="4" name="MSIP_Label_378055ef-7607-46e5-9564-5469035a1b2e_Method">
    <vt:lpwstr>Standard</vt:lpwstr>
  </property>
  <property fmtid="{D5CDD505-2E9C-101B-9397-08002B2CF9AE}" pid="5" name="MSIP_Label_378055ef-7607-46e5-9564-5469035a1b2e_Name">
    <vt:lpwstr>378055ef-7607-46e5-9564-5469035a1b2e</vt:lpwstr>
  </property>
  <property fmtid="{D5CDD505-2E9C-101B-9397-08002B2CF9AE}" pid="6" name="MSIP_Label_378055ef-7607-46e5-9564-5469035a1b2e_SiteId">
    <vt:lpwstr>eb3c68b9-0935-4046-8550-8bcaa4167e2e</vt:lpwstr>
  </property>
  <property fmtid="{D5CDD505-2E9C-101B-9397-08002B2CF9AE}" pid="7" name="MSIP_Label_378055ef-7607-46e5-9564-5469035a1b2e_ActionId">
    <vt:lpwstr>d0f2f190-b726-438f-b559-1827777b0091</vt:lpwstr>
  </property>
  <property fmtid="{D5CDD505-2E9C-101B-9397-08002B2CF9AE}" pid="8" name="MSIP_Label_378055ef-7607-46e5-9564-5469035a1b2e_ContentBits">
    <vt:lpwstr>0</vt:lpwstr>
  </property>
  <property fmtid="{D5CDD505-2E9C-101B-9397-08002B2CF9AE}" pid="9" name="ContentTypeId">
    <vt:lpwstr>0x01010015173B069A96C149BBC3B017ED4235D6</vt:lpwstr>
  </property>
</Properties>
</file>